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584" r:id="rId2"/>
    <p:sldId id="615" r:id="rId3"/>
    <p:sldId id="616" r:id="rId4"/>
    <p:sldId id="617" r:id="rId5"/>
    <p:sldId id="618" r:id="rId6"/>
    <p:sldId id="619" r:id="rId7"/>
    <p:sldId id="620" r:id="rId8"/>
    <p:sldId id="621" r:id="rId9"/>
    <p:sldId id="622" r:id="rId10"/>
    <p:sldId id="623" r:id="rId11"/>
    <p:sldId id="583" r:id="rId12"/>
    <p:sldId id="529" r:id="rId13"/>
    <p:sldId id="545" r:id="rId14"/>
    <p:sldId id="585" r:id="rId15"/>
    <p:sldId id="546" r:id="rId16"/>
    <p:sldId id="567" r:id="rId17"/>
    <p:sldId id="576" r:id="rId18"/>
    <p:sldId id="592" r:id="rId19"/>
    <p:sldId id="602" r:id="rId20"/>
    <p:sldId id="548" r:id="rId21"/>
    <p:sldId id="603" r:id="rId22"/>
    <p:sldId id="604" r:id="rId23"/>
    <p:sldId id="605" r:id="rId24"/>
    <p:sldId id="614" r:id="rId25"/>
    <p:sldId id="606" r:id="rId26"/>
    <p:sldId id="586" r:id="rId27"/>
    <p:sldId id="607" r:id="rId28"/>
    <p:sldId id="549" r:id="rId29"/>
    <p:sldId id="551" r:id="rId30"/>
    <p:sldId id="608" r:id="rId31"/>
    <p:sldId id="569" r:id="rId32"/>
    <p:sldId id="570" r:id="rId33"/>
    <p:sldId id="610" r:id="rId34"/>
    <p:sldId id="589" r:id="rId35"/>
    <p:sldId id="611" r:id="rId36"/>
    <p:sldId id="588" r:id="rId37"/>
    <p:sldId id="577" r:id="rId38"/>
    <p:sldId id="578" r:id="rId39"/>
    <p:sldId id="579" r:id="rId40"/>
    <p:sldId id="581" r:id="rId41"/>
    <p:sldId id="61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500"/>
    <a:srgbClr val="008000"/>
    <a:srgbClr val="3399FF"/>
    <a:srgbClr val="CC99FF"/>
    <a:srgbClr val="FFFF00"/>
    <a:srgbClr val="CC3300"/>
    <a:srgbClr val="99FF33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7" autoAdjust="0"/>
  </p:normalViewPr>
  <p:slideViewPr>
    <p:cSldViewPr>
      <p:cViewPr varScale="1">
        <p:scale>
          <a:sx n="65" d="100"/>
          <a:sy n="65" d="100"/>
        </p:scale>
        <p:origin x="158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941EC-D440-43DF-8FE6-C80E6878A63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F274E-F4E7-4670-B1F4-65D69513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6378-3B31-41EA-AFD9-9A2539AB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A8F3-7BE7-4440-A409-C8593EA8C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0811-256A-416A-B124-C571003B1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DB3-954D-47F5-A5D6-276CF8F4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4DA7-1952-4A19-8060-58CF42CC0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667-B9C1-4733-AB50-BF1A75B58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1BF8-5CE7-4936-960C-7D4B19B2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660B-5049-4AA3-B1E7-E9AA06CCB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AF6-DD5C-40C8-9F21-18D1C904D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D8D8-0073-4367-A08B-51C660B89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6B2-57F1-43B9-BF8F-C5FA9D1EB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68FFC8-9975-4C0E-808D-0E3DBF4D8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s://www.youtube.com/watch?v=mXw-hEB263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bwsF-A2sT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2ktM-lIfe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hlinkClick r:id="rId2"/>
              </a:rPr>
              <a:t>U.S. Legal System</a:t>
            </a:r>
            <a:endParaRPr lang="en-US" sz="6600" b="1" dirty="0"/>
          </a:p>
        </p:txBody>
      </p:sp>
      <p:pic>
        <p:nvPicPr>
          <p:cNvPr id="1029" name="Picture 5" descr="C:\Users\Owner\AppData\Local\Microsoft\Windows\Temporary Internet Files\Content.IE5\SJK2P08Q\MC9000187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30358"/>
            <a:ext cx="3352800" cy="3373865"/>
          </a:xfrm>
          <a:prstGeom prst="rect">
            <a:avLst/>
          </a:prstGeom>
          <a:noFill/>
        </p:spPr>
      </p:pic>
      <p:pic>
        <p:nvPicPr>
          <p:cNvPr id="1035" name="Picture 11" descr="C:\Users\Owner\AppData\Local\Microsoft\Windows\Temporary Internet Files\Content.IE5\UIRB4SY4\MC9000165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3151632" cy="3064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593540" cy="1143000"/>
          </a:xfrm>
        </p:spPr>
        <p:txBody>
          <a:bodyPr/>
          <a:lstStyle/>
          <a:p>
            <a:r>
              <a:rPr lang="en-US" b="1" dirty="0" smtClean="0"/>
              <a:t>Additional Rights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/>
          <a:lstStyle/>
          <a:p>
            <a:r>
              <a:rPr lang="en-US" b="1" i="1" dirty="0" smtClean="0"/>
              <a:t>Miranda v. Arizona </a:t>
            </a:r>
            <a:r>
              <a:rPr lang="en-US" dirty="0" smtClean="0"/>
              <a:t>– must be read your Miranda rights when arrested.</a:t>
            </a:r>
          </a:p>
          <a:p>
            <a:endParaRPr lang="en-US" dirty="0" smtClean="0"/>
          </a:p>
          <a:p>
            <a:r>
              <a:rPr lang="en-US" b="1" i="1" dirty="0" smtClean="0"/>
              <a:t>Gideon v. Wainwright </a:t>
            </a:r>
            <a:r>
              <a:rPr lang="en-US" dirty="0" smtClean="0"/>
              <a:t>– right to an attorney even if you cannot afford one.</a:t>
            </a:r>
          </a:p>
          <a:p>
            <a:endParaRPr lang="en-US" dirty="0" smtClean="0"/>
          </a:p>
          <a:p>
            <a:r>
              <a:rPr lang="en-US" b="1" i="1" dirty="0" err="1" smtClean="0"/>
              <a:t>Mapp</a:t>
            </a:r>
            <a:r>
              <a:rPr lang="en-US" b="1" i="1" dirty="0" smtClean="0"/>
              <a:t> v. Ohio </a:t>
            </a:r>
            <a:r>
              <a:rPr lang="en-US" dirty="0" smtClean="0"/>
              <a:t>– evidence obtained through an illegal search cannot be used against you.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8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7056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Warm-Up Questions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3500" i="1" dirty="0" smtClean="0"/>
              <a:t>Why do we need laws? What purpose do laws serve?</a:t>
            </a:r>
          </a:p>
          <a:p>
            <a:endParaRPr lang="en-US" sz="1200" i="1" dirty="0" smtClean="0"/>
          </a:p>
          <a:p>
            <a:r>
              <a:rPr lang="en-US" sz="3500" i="1" dirty="0" smtClean="0"/>
              <a:t>Should laws treat different crimes in alternative ways? (i.e., should the law and punishment for murder be different than the law and punishment for theft?)  Why?</a:t>
            </a:r>
          </a:p>
          <a:p>
            <a:endParaRPr lang="en-US" sz="1200" i="1" dirty="0" smtClean="0"/>
          </a:p>
          <a:p>
            <a:r>
              <a:rPr lang="en-US" sz="3500" i="1" dirty="0" smtClean="0"/>
              <a:t>How do laws currently affect your life?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400" b="1" dirty="0" smtClean="0"/>
              <a:t>Laws</a:t>
            </a:r>
            <a:endParaRPr lang="en-US" b="1" dirty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Defined</a:t>
            </a:r>
            <a:r>
              <a:rPr lang="en-US" dirty="0" smtClean="0"/>
              <a:t> ~ A set </a:t>
            </a:r>
            <a:r>
              <a:rPr lang="en-US" dirty="0"/>
              <a:t>of rules that allow people to live peacefully in </a:t>
            </a:r>
            <a:r>
              <a:rPr lang="en-US" dirty="0" smtClean="0"/>
              <a:t>society.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u="sng" dirty="0" smtClean="0"/>
              <a:t>Jurisprudence</a:t>
            </a:r>
            <a:r>
              <a:rPr lang="en-US" dirty="0" smtClean="0"/>
              <a:t> – the study                           of laws.</a:t>
            </a:r>
            <a:endParaRPr lang="en-US" dirty="0"/>
          </a:p>
        </p:txBody>
      </p:sp>
      <p:pic>
        <p:nvPicPr>
          <p:cNvPr id="358415" name="Picture 15" descr="RSP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14600"/>
            <a:ext cx="26031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n-US" sz="4400" b="1" dirty="0"/>
              <a:t>Purpose of Laws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54102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2400" b="1" dirty="0" smtClean="0"/>
              <a:t>Provide security (for people &amp; property)</a:t>
            </a:r>
          </a:p>
          <a:p>
            <a:pPr marL="609600" indent="-609600">
              <a:buFontTx/>
              <a:buAutoNum type="arabicPeriod"/>
            </a:pPr>
            <a:endParaRPr lang="en-US" sz="8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Provide predictability</a:t>
            </a:r>
          </a:p>
          <a:p>
            <a:pPr marL="864108" lvl="2" indent="-342900"/>
            <a:r>
              <a:rPr lang="en-US" sz="1800" i="1" dirty="0" smtClean="0">
                <a:solidFill>
                  <a:srgbClr val="FF0000"/>
                </a:solidFill>
              </a:rPr>
              <a:t>Why is this important?</a:t>
            </a:r>
          </a:p>
          <a:p>
            <a:pPr marL="609600" indent="-609600">
              <a:buFontTx/>
              <a:buAutoNum type="arabicPeriod"/>
            </a:pPr>
            <a:endParaRPr lang="en-US" sz="800" dirty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Conflict resolution through neutral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parties </a:t>
            </a:r>
            <a:r>
              <a:rPr lang="en-US" sz="2400" dirty="0" smtClean="0"/>
              <a:t>(i.e., the courts)</a:t>
            </a:r>
          </a:p>
          <a:p>
            <a:pPr marL="609600" indent="-609600">
              <a:buFontTx/>
              <a:buAutoNum type="arabicPeriod"/>
            </a:pPr>
            <a:endParaRPr lang="en-US" sz="8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Reflect and enforce conformity to society’s values</a:t>
            </a:r>
          </a:p>
          <a:p>
            <a:pPr marL="609600" indent="-609600">
              <a:buFontTx/>
              <a:buAutoNum type="arabicPeriod"/>
            </a:pPr>
            <a:endParaRPr lang="en-US" sz="700" b="1" dirty="0" smtClean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Distribute the benefits &amp; rewards society has to offer </a:t>
            </a:r>
            <a:r>
              <a:rPr lang="en-US" sz="2400" b="1" u="sng" dirty="0" smtClean="0"/>
              <a:t>and</a:t>
            </a:r>
            <a:r>
              <a:rPr lang="en-US" sz="2400" b="1" dirty="0" smtClean="0"/>
              <a:t> allocate the costs of those good things.</a:t>
            </a:r>
          </a:p>
          <a:p>
            <a:pPr marL="1130808" lvl="2" indent="-609600"/>
            <a:r>
              <a:rPr lang="en-US" sz="1800" dirty="0" smtClean="0"/>
              <a:t>Ex. - Welfare benefits, taxes &amp; tax breaks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Origin of our Laws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8077200" cy="19050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762000"/>
          </a:xfrm>
        </p:spPr>
        <p:txBody>
          <a:bodyPr>
            <a:noAutofit/>
          </a:bodyPr>
          <a:lstStyle/>
          <a:p>
            <a:r>
              <a:rPr lang="en-US" sz="4400" b="1" dirty="0"/>
              <a:t>Code of Hammurabi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4495800" cy="5410199"/>
          </a:xfrm>
        </p:spPr>
        <p:txBody>
          <a:bodyPr>
            <a:normAutofit/>
          </a:bodyPr>
          <a:lstStyle/>
          <a:p>
            <a:r>
              <a:rPr lang="en-US" dirty="0"/>
              <a:t>First known system of written law (1760 BC</a:t>
            </a:r>
            <a:r>
              <a:rPr lang="en-US" dirty="0" smtClean="0"/>
              <a:t>).</a:t>
            </a:r>
          </a:p>
          <a:p>
            <a:endParaRPr lang="en-US" sz="1200" dirty="0" smtClean="0"/>
          </a:p>
          <a:p>
            <a:r>
              <a:rPr lang="en-US" dirty="0" smtClean="0"/>
              <a:t>Collection </a:t>
            </a:r>
            <a:r>
              <a:rPr lang="en-US" dirty="0"/>
              <a:t>of 282 laws regulating everyday </a:t>
            </a:r>
            <a:r>
              <a:rPr lang="en-US" dirty="0" smtClean="0"/>
              <a:t>behavior with harsh punishments.</a:t>
            </a:r>
          </a:p>
          <a:p>
            <a:endParaRPr lang="en-US" sz="1200" dirty="0" smtClean="0"/>
          </a:p>
          <a:p>
            <a:r>
              <a:rPr lang="en-US" dirty="0" smtClean="0"/>
              <a:t>“</a:t>
            </a:r>
            <a:r>
              <a:rPr lang="en-US" dirty="0"/>
              <a:t>An eye for an eye, tooth for a tooth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12140" y="1680773"/>
            <a:ext cx="3956050" cy="4733925"/>
            <a:chOff x="4648200" y="1839913"/>
            <a:chExt cx="4337050" cy="4875212"/>
          </a:xfrm>
        </p:grpSpPr>
        <p:pic>
          <p:nvPicPr>
            <p:cNvPr id="10" name="Picture 23" descr="The%20Code%20of%20Hammurab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2286000"/>
              <a:ext cx="4337050" cy="4429125"/>
            </a:xfrm>
            <a:prstGeom prst="rect">
              <a:avLst/>
            </a:prstGeom>
            <a:noFill/>
          </p:spPr>
        </p:pic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5562600" y="1839913"/>
              <a:ext cx="2498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Hammurabi’s Code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4400" b="1" dirty="0"/>
              <a:t>Code of Hammurabi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If any one steals the property of a temple or of the court, he shall be put to death, and also the one who receives the stolen thing from him shall be put to death.</a:t>
            </a:r>
          </a:p>
          <a:p>
            <a:endParaRPr lang="en-US" i="1" dirty="0" smtClean="0"/>
          </a:p>
          <a:p>
            <a:r>
              <a:rPr lang="en-US" i="1" dirty="0" smtClean="0"/>
              <a:t>If a son strikes his father, they shall cut off his hand.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The Ten Commandments</a:t>
            </a:r>
            <a:endParaRPr lang="en-US" sz="4400" b="1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4495800" cy="5181600"/>
          </a:xfrm>
        </p:spPr>
        <p:txBody>
          <a:bodyPr/>
          <a:lstStyle/>
          <a:p>
            <a:r>
              <a:rPr lang="en-US" sz="3100" dirty="0" smtClean="0"/>
              <a:t>A list of moral &amp; religious rules.</a:t>
            </a:r>
          </a:p>
          <a:p>
            <a:endParaRPr lang="en-US" sz="1800" dirty="0" smtClean="0"/>
          </a:p>
          <a:p>
            <a:r>
              <a:rPr lang="en-US" sz="3100" dirty="0" smtClean="0"/>
              <a:t>Contains many principles still used today. (Thou shall not kill, steal, etc.)</a:t>
            </a:r>
          </a:p>
          <a:p>
            <a:pPr>
              <a:buNone/>
            </a:pPr>
            <a:endParaRPr lang="en-US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815271" cy="38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Roman Law</a:t>
            </a:r>
            <a:endParaRPr lang="en-US" sz="4400" b="1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4495800" cy="5410200"/>
          </a:xfrm>
        </p:spPr>
        <p:txBody>
          <a:bodyPr/>
          <a:lstStyle/>
          <a:p>
            <a:r>
              <a:rPr lang="en-US" sz="3100" b="1" u="sng" dirty="0" smtClean="0"/>
              <a:t>Twelve Tables</a:t>
            </a:r>
            <a:r>
              <a:rPr lang="en-US" sz="3100" b="1" dirty="0" smtClean="0"/>
              <a:t> </a:t>
            </a:r>
            <a:r>
              <a:rPr lang="en-US" sz="3100" dirty="0" smtClean="0"/>
              <a:t>~ written set of laws for the Roman people.</a:t>
            </a:r>
          </a:p>
          <a:p>
            <a:endParaRPr lang="en-US" sz="1200" dirty="0" smtClean="0"/>
          </a:p>
          <a:p>
            <a:r>
              <a:rPr lang="en-US" sz="3100" dirty="0" smtClean="0"/>
              <a:t>Emperor Justinian later simplified Roman laws into the “</a:t>
            </a:r>
            <a:r>
              <a:rPr lang="en-US" sz="3100" b="1" u="sng" dirty="0" smtClean="0"/>
              <a:t>Justinian Code</a:t>
            </a:r>
            <a:r>
              <a:rPr lang="en-US" sz="3100" dirty="0" smtClean="0"/>
              <a:t>”.</a:t>
            </a:r>
          </a:p>
          <a:p>
            <a:pPr>
              <a:buNone/>
            </a:pPr>
            <a:endParaRPr lang="en-US" sz="800" dirty="0"/>
          </a:p>
        </p:txBody>
      </p:sp>
      <p:pic>
        <p:nvPicPr>
          <p:cNvPr id="5" name="Picture 5" descr="140283~Emperor-Justinian-I-483-565-circa-547-AD-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365016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American Legal Tradition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8077200" cy="16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Three basic </a:t>
            </a:r>
            <a:r>
              <a:rPr lang="en-US" sz="2800" b="1" dirty="0" smtClean="0">
                <a:solidFill>
                  <a:schemeClr val="tx1"/>
                </a:solidFill>
              </a:rPr>
              <a:t>features of </a:t>
            </a:r>
            <a:r>
              <a:rPr lang="en-US" sz="2800" b="1" dirty="0">
                <a:solidFill>
                  <a:schemeClr val="tx1"/>
                </a:solidFill>
              </a:rPr>
              <a:t>our legal system:</a:t>
            </a:r>
          </a:p>
          <a:p>
            <a:pPr marL="493776" indent="-457200" algn="l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Common Law Tradition</a:t>
            </a:r>
          </a:p>
          <a:p>
            <a:pPr marL="493776" indent="-45720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Adversarial</a:t>
            </a:r>
            <a:endParaRPr lang="en-US" sz="2800" dirty="0">
              <a:solidFill>
                <a:schemeClr val="tx1"/>
              </a:solidFill>
            </a:endParaRPr>
          </a:p>
          <a:p>
            <a:pPr marL="493776" indent="-45720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Litigious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Civil Liberties: </a:t>
            </a:r>
            <a:br>
              <a:rPr lang="en-US" sz="5400" dirty="0" smtClean="0"/>
            </a:br>
            <a:r>
              <a:rPr lang="en-US" sz="5400" dirty="0" smtClean="0">
                <a:hlinkClick r:id="rId2"/>
              </a:rPr>
              <a:t>A Review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Common Law vs. Civil Law</a:t>
            </a:r>
            <a:endParaRPr lang="en-US" sz="42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Common</a:t>
            </a:r>
            <a:r>
              <a:rPr lang="en-US" b="1" dirty="0" smtClean="0"/>
              <a:t> Law</a:t>
            </a:r>
            <a:r>
              <a:rPr lang="en-US" dirty="0" smtClean="0"/>
              <a:t> </a:t>
            </a:r>
            <a:r>
              <a:rPr lang="en-US" b="1" dirty="0" smtClean="0"/>
              <a:t>System</a:t>
            </a:r>
            <a:r>
              <a:rPr lang="en-US" dirty="0" smtClean="0"/>
              <a:t>– legal system based on the accumulated rulings of judges over time, applied uniformly (aka: “</a:t>
            </a:r>
            <a:r>
              <a:rPr lang="en-US" b="1" i="1" dirty="0" smtClean="0"/>
              <a:t>judge-made law</a:t>
            </a:r>
            <a:r>
              <a:rPr lang="en-US" dirty="0" smtClean="0"/>
              <a:t>”)</a:t>
            </a:r>
          </a:p>
          <a:p>
            <a:endParaRPr lang="en-US" sz="500" dirty="0" smtClean="0"/>
          </a:p>
          <a:p>
            <a:pPr lvl="1"/>
            <a:r>
              <a:rPr lang="en-US" dirty="0" smtClean="0"/>
              <a:t>Judges rely on “</a:t>
            </a:r>
            <a:r>
              <a:rPr lang="en-US" b="1" dirty="0" smtClean="0"/>
              <a:t>precedent</a:t>
            </a:r>
            <a:r>
              <a:rPr lang="en-US" dirty="0" smtClean="0"/>
              <a:t>” (or </a:t>
            </a:r>
            <a:r>
              <a:rPr lang="en-US" b="1" i="1" dirty="0" smtClean="0"/>
              <a:t>stare </a:t>
            </a:r>
            <a:r>
              <a:rPr lang="en-US" b="1" i="1" dirty="0" err="1" smtClean="0"/>
              <a:t>decisis</a:t>
            </a:r>
            <a:r>
              <a:rPr lang="en-US" b="1" i="1" dirty="0" smtClean="0"/>
              <a:t>) </a:t>
            </a:r>
            <a:r>
              <a:rPr lang="en-US" b="1" dirty="0" smtClean="0"/>
              <a:t> </a:t>
            </a:r>
            <a:r>
              <a:rPr lang="en-US" dirty="0" smtClean="0"/>
              <a:t>in making decisions.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What does this mean with respect to how judges make decisions?</a:t>
            </a:r>
          </a:p>
          <a:p>
            <a:pPr lvl="2"/>
            <a:endParaRPr lang="en-US" sz="500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Developed in Great Britain</a:t>
            </a:r>
          </a:p>
          <a:p>
            <a:pPr lvl="1"/>
            <a:endParaRPr lang="en-US" sz="500" dirty="0" smtClean="0"/>
          </a:p>
          <a:p>
            <a:pPr marL="603504" lvl="2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Common Law vs. Civil Law</a:t>
            </a:r>
            <a:endParaRPr lang="en-US" sz="42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Civil</a:t>
            </a:r>
            <a:r>
              <a:rPr lang="en-US" b="1" dirty="0" smtClean="0"/>
              <a:t> Law System</a:t>
            </a:r>
            <a:r>
              <a:rPr lang="en-US" dirty="0" smtClean="0"/>
              <a:t>– legal system based on a detailed comprehensive legal (written) code (usually created by the legislature).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Used in most industrialized nations &amp; Louisiana.</a:t>
            </a:r>
          </a:p>
          <a:p>
            <a:pPr lvl="1"/>
            <a:endParaRPr lang="en-US" sz="1200" dirty="0" smtClean="0"/>
          </a:p>
          <a:p>
            <a:pPr lvl="1"/>
            <a:r>
              <a:rPr lang="en-US" u="sng" dirty="0" smtClean="0"/>
              <a:t>Implications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Few procedural protections.</a:t>
            </a:r>
          </a:p>
          <a:p>
            <a:pPr lvl="2"/>
            <a:r>
              <a:rPr lang="en-US" dirty="0" smtClean="0"/>
              <a:t>More emphasis on getting the appropriate outcome than on maintaining integrity of the procedures.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Adversarial vs. Inquisitorial System</a:t>
            </a:r>
            <a:endParaRPr lang="en-US" sz="40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Adversarial</a:t>
            </a:r>
            <a:r>
              <a:rPr lang="en-US" b="1" dirty="0" smtClean="0"/>
              <a:t> system </a:t>
            </a:r>
            <a:r>
              <a:rPr lang="en-US" dirty="0" smtClean="0"/>
              <a:t>– trial procedures are designed to resolve conflict through the clash of opposing sides, moderated by a neutral, passive judge whose job is to apply the law.</a:t>
            </a:r>
          </a:p>
        </p:txBody>
      </p:sp>
    </p:spTree>
    <p:extLst>
      <p:ext uri="{BB962C8B-B14F-4D97-AF65-F5344CB8AC3E}">
        <p14:creationId xmlns:p14="http://schemas.microsoft.com/office/powerpoint/2010/main" val="20583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Adversarial vs. Inquisitorial System</a:t>
            </a:r>
            <a:endParaRPr lang="en-US" sz="40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715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Inquisitorial</a:t>
            </a:r>
            <a:r>
              <a:rPr lang="en-US" b="1" dirty="0" smtClean="0"/>
              <a:t> system </a:t>
            </a:r>
            <a:r>
              <a:rPr lang="en-US" dirty="0" smtClean="0"/>
              <a:t>– trial procedures designed to determine the truth through the intervention of an active judge who seeks evidence and questions witnesses.</a:t>
            </a:r>
          </a:p>
          <a:p>
            <a:endParaRPr lang="en-US" sz="12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Compare &amp; Contrast: In what ways is the civil law/inquisitorial system different than our common law/adversarial system?</a:t>
            </a:r>
          </a:p>
          <a:p>
            <a:pPr lvl="2"/>
            <a:endParaRPr lang="en-US" sz="1200" i="1" dirty="0">
              <a:solidFill>
                <a:srgbClr val="FF0000"/>
              </a:solidFill>
            </a:endParaRP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Think: role of judge, jury, attorneys, speed, …</a:t>
            </a:r>
          </a:p>
          <a:p>
            <a:pPr>
              <a:buFontTx/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rgbClr val="FA6500"/>
                </a:solidFill>
              </a:rPr>
              <a:t>Compare &amp; Contrast</a:t>
            </a:r>
            <a:endParaRPr lang="en-US" dirty="0">
              <a:solidFill>
                <a:srgbClr val="FA65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Civil Law/Inquisitorial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Common Law/Adversarial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038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Judges</a:t>
            </a:r>
            <a:r>
              <a:rPr lang="en-US" dirty="0" smtClean="0"/>
              <a:t> - take an active role in determining the facts &amp; truth.</a:t>
            </a:r>
          </a:p>
          <a:p>
            <a:r>
              <a:rPr lang="en-US" u="sng" dirty="0" smtClean="0"/>
              <a:t>Juries</a:t>
            </a:r>
            <a:r>
              <a:rPr lang="en-US" dirty="0" smtClean="0"/>
              <a:t> - none</a:t>
            </a:r>
          </a:p>
          <a:p>
            <a:r>
              <a:rPr lang="en-US" u="sng" dirty="0" smtClean="0"/>
              <a:t>Attorneys</a:t>
            </a:r>
            <a:r>
              <a:rPr lang="en-US" dirty="0" smtClean="0"/>
              <a:t> – only a minor role</a:t>
            </a:r>
          </a:p>
          <a:p>
            <a:r>
              <a:rPr lang="en-US" dirty="0" smtClean="0"/>
              <a:t>Faster &amp; cheaper (fewer expensive </a:t>
            </a:r>
            <a:r>
              <a:rPr lang="en-US" dirty="0" err="1" smtClean="0"/>
              <a:t>atty</a:t>
            </a:r>
            <a:r>
              <a:rPr lang="en-US" dirty="0" smtClean="0"/>
              <a:t> fees).</a:t>
            </a:r>
          </a:p>
          <a:p>
            <a:r>
              <a:rPr lang="en-US" dirty="0" smtClean="0"/>
              <a:t>Less theatrics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886200"/>
          </a:xfrm>
        </p:spPr>
        <p:txBody>
          <a:bodyPr>
            <a:noAutofit/>
          </a:bodyPr>
          <a:lstStyle/>
          <a:p>
            <a:r>
              <a:rPr lang="en-US" sz="2300" u="sng" dirty="0" smtClean="0"/>
              <a:t>Judges</a:t>
            </a:r>
            <a:r>
              <a:rPr lang="en-US" sz="2300" dirty="0" smtClean="0"/>
              <a:t> - impartial referees who don’t take an active role in discovering the truth – mainly there to ensure guarantee of procedural rights. </a:t>
            </a:r>
          </a:p>
          <a:p>
            <a:r>
              <a:rPr lang="en-US" sz="2300" u="sng" dirty="0" smtClean="0"/>
              <a:t>Juries</a:t>
            </a:r>
            <a:r>
              <a:rPr lang="en-US" sz="2300" dirty="0" smtClean="0"/>
              <a:t> – determine the facts &amp; truth</a:t>
            </a:r>
          </a:p>
          <a:p>
            <a:r>
              <a:rPr lang="en-US" sz="2300" u="sng" dirty="0" smtClean="0"/>
              <a:t>Attorneys</a:t>
            </a:r>
            <a:r>
              <a:rPr lang="en-US" sz="2300" dirty="0" smtClean="0"/>
              <a:t> – have lot of power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156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Litigious System</a:t>
            </a:r>
            <a:endParaRPr lang="en-US" sz="44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Americans like to sue one another – </a:t>
            </a:r>
            <a:r>
              <a:rPr lang="en-US" b="1" dirty="0" smtClean="0"/>
              <a:t>a lot!</a:t>
            </a:r>
          </a:p>
          <a:p>
            <a:endParaRPr lang="en-US" sz="900" dirty="0" smtClean="0"/>
          </a:p>
          <a:p>
            <a:pPr lvl="1"/>
            <a:r>
              <a:rPr lang="en-US" dirty="0" smtClean="0"/>
              <a:t>HUGE issue in American with many concerns – many have proposed to put a cap on awards (such as a cap on medical malpractice awards).</a:t>
            </a:r>
          </a:p>
          <a:p>
            <a:pPr lvl="1"/>
            <a:endParaRPr lang="en-US" sz="9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What are the arguments for and against  allowing citizens to sue each other in such an unlimited manner?</a:t>
            </a:r>
          </a:p>
          <a:p>
            <a:pPr lvl="1"/>
            <a:endParaRPr lang="en-US" sz="900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What is a “frivolous” lawsuit and what are the problems with such lawsuits?</a:t>
            </a:r>
          </a:p>
          <a:p>
            <a:pPr lvl="1"/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Types of Laws in the U.S.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153400" cy="1143000"/>
          </a:xfrm>
        </p:spPr>
        <p:txBody>
          <a:bodyPr>
            <a:noAutofit/>
          </a:bodyPr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Substantive vs. Procedural Laws</a:t>
            </a:r>
            <a:endParaRPr lang="en-US" sz="44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u="sng" dirty="0" smtClean="0"/>
              <a:t>Substantive</a:t>
            </a:r>
            <a:r>
              <a:rPr lang="en-US" sz="4000" b="1" dirty="0" smtClean="0"/>
              <a:t> laws</a:t>
            </a:r>
            <a:r>
              <a:rPr lang="en-US" sz="4000" dirty="0" smtClean="0"/>
              <a:t> – laws which define what we can and cannot do legally.</a:t>
            </a:r>
          </a:p>
          <a:p>
            <a:endParaRPr lang="en-US" sz="1400" dirty="0" smtClean="0"/>
          </a:p>
          <a:p>
            <a:r>
              <a:rPr lang="en-US" sz="4000" b="1" u="sng" dirty="0" smtClean="0"/>
              <a:t>Procedural</a:t>
            </a:r>
            <a:r>
              <a:rPr lang="en-US" sz="4000" b="1" dirty="0" smtClean="0"/>
              <a:t> laws </a:t>
            </a:r>
            <a:r>
              <a:rPr lang="en-US" sz="4000" dirty="0" smtClean="0"/>
              <a:t>– laws that establish how laws are applied and enforced </a:t>
            </a:r>
          </a:p>
          <a:p>
            <a:pPr lvl="1"/>
            <a:r>
              <a:rPr lang="en-US" sz="2900" dirty="0" smtClean="0"/>
              <a:t>i.e., rules for how legal proceedings must take place</a:t>
            </a:r>
          </a:p>
          <a:p>
            <a:pPr lvl="1"/>
            <a:endParaRPr lang="en-US" sz="1400" dirty="0" smtClean="0"/>
          </a:p>
          <a:p>
            <a:r>
              <a:rPr lang="en-US" sz="3400" dirty="0" smtClean="0"/>
              <a:t>These 2 laws sometime clash – there is much debate on this topic –</a:t>
            </a:r>
            <a:r>
              <a:rPr lang="en-US" sz="3400" i="1" dirty="0" smtClean="0"/>
              <a:t>what is your opinion &amp; arguments for and against?</a:t>
            </a:r>
          </a:p>
          <a:p>
            <a:endParaRPr lang="en-US" sz="14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Do you think that someone who murders your loved-one should </a:t>
            </a:r>
            <a:r>
              <a:rPr lang="en-US" i="1" dirty="0" smtClean="0">
                <a:solidFill>
                  <a:srgbClr val="FF0000"/>
                </a:solidFill>
              </a:rPr>
              <a:t>be </a:t>
            </a:r>
            <a:r>
              <a:rPr lang="en-US" i="1" smtClean="0">
                <a:solidFill>
                  <a:srgbClr val="FF0000"/>
                </a:solidFill>
              </a:rPr>
              <a:t>let off bc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the police failed to read that person their Miranda rights or obtained the murder weapon in a warrantless search?  </a:t>
            </a:r>
          </a:p>
          <a:p>
            <a:pPr lvl="1"/>
            <a:endParaRPr lang="en-US" sz="1400" i="1" dirty="0" smtClean="0">
              <a:solidFill>
                <a:srgbClr val="FF0000"/>
              </a:solidFill>
            </a:endParaRP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OR</a:t>
            </a:r>
            <a:r>
              <a:rPr lang="en-US" i="1" dirty="0" smtClean="0">
                <a:solidFill>
                  <a:srgbClr val="FF0000"/>
                </a:solidFill>
              </a:rPr>
              <a:t> are a person’s procedural rights so important that they should trump substantive laws/or even the victim’s rights?</a:t>
            </a:r>
          </a:p>
        </p:txBody>
      </p:sp>
    </p:spTree>
    <p:extLst>
      <p:ext uri="{BB962C8B-B14F-4D97-AF65-F5344CB8AC3E}">
        <p14:creationId xmlns:p14="http://schemas.microsoft.com/office/powerpoint/2010/main" val="31173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r>
              <a:rPr lang="en-US" sz="4400" b="1" dirty="0"/>
              <a:t>Criminal Law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Laws that prohibit behavior that the gov’t believes to be harmful to society. 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 of criminal laws?  </a:t>
            </a:r>
          </a:p>
          <a:p>
            <a:pPr lvl="1"/>
            <a:endParaRPr lang="en-US" sz="800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Considered to be “</a:t>
            </a:r>
            <a:r>
              <a:rPr lang="en-US" b="1" dirty="0" smtClean="0"/>
              <a:t>crimes against the state</a:t>
            </a:r>
            <a:r>
              <a:rPr lang="en-US" dirty="0" smtClean="0"/>
              <a:t>”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Who is always the prosecutor in a criminal case?</a:t>
            </a:r>
          </a:p>
        </p:txBody>
      </p:sp>
      <p:pic>
        <p:nvPicPr>
          <p:cNvPr id="378886" name="Picture 6" descr="o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63" y="4038600"/>
            <a:ext cx="4953000" cy="2555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400" b="1" dirty="0"/>
              <a:t>Civil Law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Laws regulating interactions btw individuals – injury done to a specific individual.</a:t>
            </a:r>
          </a:p>
          <a:p>
            <a:endParaRPr lang="en-US" sz="10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 of civil laws?</a:t>
            </a:r>
          </a:p>
          <a:p>
            <a:pPr lvl="1"/>
            <a:endParaRPr lang="en-US" sz="1000" i="1" dirty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What do you call a violation of a civil law?  A criminal law?</a:t>
            </a:r>
          </a:p>
          <a:p>
            <a:pPr lvl="1"/>
            <a:endParaRPr lang="en-US" sz="1000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Types of damages in a civil case that might be awarded – </a:t>
            </a:r>
            <a:r>
              <a:rPr lang="en-US" b="1" dirty="0" smtClean="0"/>
              <a:t>compensatory</a:t>
            </a:r>
            <a:r>
              <a:rPr lang="en-US" dirty="0" smtClean="0"/>
              <a:t> &amp;/or </a:t>
            </a:r>
            <a:r>
              <a:rPr lang="en-US" b="1" dirty="0" smtClean="0"/>
              <a:t>punitive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What is the difference?</a:t>
            </a:r>
          </a:p>
          <a:p>
            <a:pPr lvl="2"/>
            <a:endParaRPr lang="en-US" sz="1000" i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Watch: </a:t>
            </a:r>
            <a:r>
              <a:rPr lang="en-US" dirty="0" smtClean="0">
                <a:hlinkClick r:id="rId2"/>
              </a:rPr>
              <a:t>Hot Coffee</a:t>
            </a:r>
            <a:endParaRPr lang="en-US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What are constitutional rights of an accused person? </a:t>
            </a:r>
            <a:endParaRPr lang="en-US" sz="3800" b="1" i="1" dirty="0"/>
          </a:p>
        </p:txBody>
      </p:sp>
      <p:pic>
        <p:nvPicPr>
          <p:cNvPr id="6" name="Picture 11" descr="Fifth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9" y="3962400"/>
            <a:ext cx="2796655" cy="271614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3058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Brainstorm rights under: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amendment (1)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amendment (4)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amendment (5)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amendment (2)</a:t>
            </a:r>
          </a:p>
          <a:p>
            <a:pPr lvl="1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 (2)</a:t>
            </a:r>
          </a:p>
          <a:p>
            <a:pPr lvl="1"/>
            <a:r>
              <a:rPr lang="en-US" dirty="0" smtClean="0"/>
              <a:t>U.S. Constitution (not including                     the amendments) (2-3)</a:t>
            </a:r>
          </a:p>
          <a:p>
            <a:pPr lvl="1"/>
            <a:r>
              <a:rPr lang="en-US" dirty="0" smtClean="0"/>
              <a:t>Common law (judge-made law)</a:t>
            </a:r>
          </a:p>
          <a:p>
            <a:pPr lvl="2"/>
            <a:r>
              <a:rPr lang="en-US" dirty="0" smtClean="0"/>
              <a:t>(at least 3)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1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Criminal vs. Civil </a:t>
            </a:r>
            <a:r>
              <a:rPr lang="en-US" sz="4400" b="1" dirty="0"/>
              <a:t>Law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Do these laws and cases ever overlap? (i.e., can you be tried both under criminal &amp; civil law?)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Examples?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endParaRPr lang="en-US" sz="2000" i="1" dirty="0" smtClean="0">
              <a:solidFill>
                <a:srgbClr val="FF0000"/>
              </a:solidFill>
            </a:endParaRPr>
          </a:p>
          <a:p>
            <a:r>
              <a:rPr lang="en-US" sz="2400" i="1" dirty="0" smtClean="0"/>
              <a:t>Why can there be different outcomes for the same action?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How many jurors in a criminal case need to find a defendant guilty?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What are those burdens of proof?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Why is there a difference in the burdens of proof depending on whether it is a criminal or civil case?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Constitutional Law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Laws that are set forth in the Constitution or decisions made by the courts regarding the meaning &amp; interpretation of the Constitution </a:t>
            </a:r>
            <a:r>
              <a:rPr lang="en-US" i="1" dirty="0" smtClean="0"/>
              <a:t>(refers back to our common law tradition)</a:t>
            </a:r>
            <a:r>
              <a:rPr lang="en-US" dirty="0" smtClean="0"/>
              <a:t>.  </a:t>
            </a:r>
          </a:p>
          <a:p>
            <a:endParaRPr lang="en-US" sz="800" i="1" u="sng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Examples?</a:t>
            </a:r>
          </a:p>
          <a:p>
            <a:pPr lvl="1"/>
            <a:endParaRPr lang="en-US" sz="800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 of constitutional                            law overlapping w/criminal                             law cases?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97314" name="Picture 2" descr="C:\Users\Owner\AppData\Local\Microsoft\Windows\Temporary Internet Files\Content.IE5\QM7UIRMY\MCj01495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95800"/>
            <a:ext cx="3247930" cy="219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Administrative Law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r>
              <a:rPr lang="en-US" dirty="0"/>
              <a:t>Laws made by the bureaucracy on behalf of </a:t>
            </a:r>
            <a:r>
              <a:rPr lang="en-US" dirty="0" smtClean="0"/>
              <a:t>Congress.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Often regulates what business &amp; industries can and cannot do.</a:t>
            </a:r>
            <a:endParaRPr lang="en-US" dirty="0"/>
          </a:p>
          <a:p>
            <a:endParaRPr lang="en-US" sz="12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 of administrative laws?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Statutory Law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r>
              <a:rPr lang="en-US" dirty="0" smtClean="0"/>
              <a:t>Laws made by a state or federal legislature.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Includes criminal, civil &amp; administrative laws.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Reflects the will of the people – </a:t>
            </a:r>
            <a:r>
              <a:rPr lang="en-US" i="1" dirty="0" smtClean="0">
                <a:solidFill>
                  <a:srgbClr val="FF0000"/>
                </a:solidFill>
              </a:rPr>
              <a:t>why is so?</a:t>
            </a:r>
          </a:p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2291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International law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Laws established between nations relating to trade, commerce, or immigration. </a:t>
            </a:r>
          </a:p>
          <a:p>
            <a:endParaRPr lang="en-US" sz="800" dirty="0" smtClean="0"/>
          </a:p>
          <a:p>
            <a:pPr lvl="1"/>
            <a:r>
              <a:rPr lang="en-US" i="1" u="sng" dirty="0" smtClean="0">
                <a:solidFill>
                  <a:srgbClr val="002060"/>
                </a:solidFill>
              </a:rPr>
              <a:t>Examples</a:t>
            </a:r>
            <a:r>
              <a:rPr lang="en-US" i="1" dirty="0" smtClean="0">
                <a:solidFill>
                  <a:srgbClr val="002060"/>
                </a:solidFill>
              </a:rPr>
              <a:t>: Trade agreements; Peace Agreements; Immigration restrictions.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law.marquette.edu/facultyblog/wp-content/uploads/2010/10/587px-The_Earth_seen_from_Apollo_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657600"/>
            <a:ext cx="2913692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Executive Orders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REVIEW:</a:t>
            </a:r>
          </a:p>
          <a:p>
            <a:endParaRPr lang="en-US" sz="12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What are they?</a:t>
            </a:r>
          </a:p>
          <a:p>
            <a:pPr lvl="1"/>
            <a:endParaRPr lang="en-US" sz="1200" i="1" dirty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For how long are they binding?</a:t>
            </a:r>
          </a:p>
          <a:p>
            <a:pPr lvl="1"/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 from the past 5 years?</a:t>
            </a: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Famous examples from history?</a:t>
            </a:r>
          </a:p>
          <a:p>
            <a:pPr lvl="1"/>
            <a:endParaRPr lang="en-US" i="1" dirty="0" smtClean="0">
              <a:solidFill>
                <a:srgbClr val="FF0000"/>
              </a:solidFill>
            </a:endParaRPr>
          </a:p>
          <a:p>
            <a:pPr marL="347472" lvl="1" indent="0">
              <a:buNone/>
            </a:pPr>
            <a:endParaRPr lang="en-US" sz="12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Law Enforcement Agencies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City Police Department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r>
              <a:rPr lang="en-US" dirty="0" smtClean="0"/>
              <a:t>Jurisdiction within city limits.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Jenny in Chcg Police Car.bmp"/>
          <p:cNvPicPr>
            <a:picLocks noChangeAspect="1"/>
          </p:cNvPicPr>
          <p:nvPr/>
        </p:nvPicPr>
        <p:blipFill rotWithShape="1">
          <a:blip r:embed="rId2" cstate="print"/>
          <a:srcRect r="2946"/>
          <a:stretch/>
        </p:blipFill>
        <p:spPr>
          <a:xfrm>
            <a:off x="1600200" y="2152512"/>
            <a:ext cx="588446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Sheriff’s Office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Jurisdiction within county limits, but outside of city limits.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ts2.mm.bing.net/images/thumbnail.aspx?q=1611416023989&amp;id=6b48aacf235415e21ecd2df0d300982c&amp;url=http%3a%2f%2fwww.easybackgroundcheck.com%2fgraphics%2fsheri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55293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State Trooper/Patrol 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r>
              <a:rPr lang="en-US" dirty="0" smtClean="0"/>
              <a:t>Jurisdiction over all state and U.S. highways.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62" name="Picture 2" descr="http://ts1.mm.bing.net/images/thumbnail.aspx?q=1593567871564&amp;id=093a3615a67e0e1a9ca8dec703e32299&amp;url=http%3a%2f%2fwww.odmp.org%2fpatch.php%3fid%3d2814%26s%3d125"/>
          <p:cNvPicPr>
            <a:picLocks noChangeAspect="1" noChangeArrowheads="1"/>
          </p:cNvPicPr>
          <p:nvPr/>
        </p:nvPicPr>
        <p:blipFill rotWithShape="1">
          <a:blip r:embed="rId2" cstate="print"/>
          <a:srcRect t="7706" b="7858"/>
          <a:stretch/>
        </p:blipFill>
        <p:spPr bwMode="auto">
          <a:xfrm>
            <a:off x="3919182" y="2209800"/>
            <a:ext cx="3886201" cy="328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10" y="457200"/>
            <a:ext cx="87630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Rights of the U.S. Constitution</a:t>
            </a:r>
            <a:r>
              <a:rPr lang="en-US" b="1" dirty="0"/>
              <a:t/>
            </a:r>
            <a:br>
              <a:rPr lang="en-US" b="1" dirty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r>
              <a:rPr lang="en-US" b="1" u="sng" dirty="0" smtClean="0"/>
              <a:t>Due Process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&amp; 14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A.</a:t>
            </a:r>
            <a:r>
              <a:rPr lang="en-US" dirty="0" smtClean="0"/>
              <a:t>) ~ </a:t>
            </a:r>
            <a:r>
              <a:rPr lang="en-US" dirty="0" err="1" smtClean="0"/>
              <a:t>Gov’t</a:t>
            </a:r>
            <a:r>
              <a:rPr lang="en-US" dirty="0" smtClean="0"/>
              <a:t> may not take individual lives, liberty, or property without the </a:t>
            </a:r>
            <a:r>
              <a:rPr lang="en-US" u="sng" dirty="0" smtClean="0"/>
              <a:t>proper exercise of the law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Equal Protection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14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A.</a:t>
            </a:r>
            <a:r>
              <a:rPr lang="en-US" dirty="0" smtClean="0"/>
              <a:t>) ~ equal treatment regardless of race, gender, or class.</a:t>
            </a:r>
          </a:p>
          <a:p>
            <a:endParaRPr lang="en-US" dirty="0" smtClean="0"/>
          </a:p>
        </p:txBody>
      </p:sp>
      <p:pic>
        <p:nvPicPr>
          <p:cNvPr id="5" name="Picture 5" descr="_41469990_estrada_ap203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76510"/>
            <a:ext cx="3528237" cy="2641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4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Federal Bureau of Investigation (FBI)</a:t>
            </a:r>
            <a:endParaRPr lang="en-US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r>
              <a:rPr lang="en-US" dirty="0" smtClean="0"/>
              <a:t>Jurisdiction in federal matters.</a:t>
            </a:r>
            <a:endParaRPr lang="en-US" dirty="0"/>
          </a:p>
        </p:txBody>
      </p:sp>
      <p:pic>
        <p:nvPicPr>
          <p:cNvPr id="41986" name="Picture 2" descr="http://ts1.mm.bing.net/images/thumbnail.aspx?q=1668113043980&amp;id=244da1c45819f71ad3ca8015b65c99bb&amp;url=http%3a%2f%2fwww.orpn.org%2fFBI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75128"/>
            <a:ext cx="2827973" cy="2863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U.S. Secret Service</a:t>
            </a:r>
            <a:endParaRPr lang="en-US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Also jurisdiction in federal matters, but focused on:</a:t>
            </a:r>
          </a:p>
          <a:p>
            <a:pPr lvl="1"/>
            <a:r>
              <a:rPr lang="en-US" dirty="0" smtClean="0"/>
              <a:t>Protection of major gov’t officials.</a:t>
            </a:r>
          </a:p>
          <a:p>
            <a:pPr lvl="1"/>
            <a:r>
              <a:rPr lang="en-US" dirty="0" smtClean="0"/>
              <a:t>Counterfeiting</a:t>
            </a:r>
          </a:p>
          <a:p>
            <a:pPr lvl="1"/>
            <a:r>
              <a:rPr lang="en-US" dirty="0" smtClean="0"/>
              <a:t>Financial fraud &amp; identity theft</a:t>
            </a:r>
            <a:endParaRPr lang="en-US" dirty="0"/>
          </a:p>
        </p:txBody>
      </p:sp>
      <p:pic>
        <p:nvPicPr>
          <p:cNvPr id="2050" name="Picture 2" descr="http://beforeitsnews.com/contributor/upload/30080/images/secretser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4" y="3962400"/>
            <a:ext cx="4710112" cy="25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b="1" dirty="0"/>
              <a:t>Writ of </a:t>
            </a:r>
            <a:r>
              <a:rPr lang="en-US" b="1" i="1" dirty="0"/>
              <a:t>Habeas Corpus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05800" cy="4754563"/>
          </a:xfrm>
        </p:spPr>
        <p:txBody>
          <a:bodyPr/>
          <a:lstStyle/>
          <a:p>
            <a:r>
              <a:rPr lang="en-US" dirty="0" smtClean="0"/>
              <a:t>Requires </a:t>
            </a:r>
            <a:r>
              <a:rPr lang="en-US" dirty="0"/>
              <a:t>an official who has made an arrest to bring that person to court and explain why he/she is being </a:t>
            </a:r>
            <a:r>
              <a:rPr lang="en-US" dirty="0" smtClean="0"/>
              <a:t>held.</a:t>
            </a:r>
            <a:endParaRPr lang="en-US" dirty="0"/>
          </a:p>
        </p:txBody>
      </p:sp>
      <p:pic>
        <p:nvPicPr>
          <p:cNvPr id="381957" name="Picture 5" descr="Danny%20Anaya%20is%20guided%20by%20officers%20during%20his%20arraignment%20in%20Sylvania%20Municipal%20Cou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4876800" cy="388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05800" cy="4267200"/>
          </a:xfrm>
        </p:spPr>
        <p:txBody>
          <a:bodyPr/>
          <a:lstStyle/>
          <a:p>
            <a:r>
              <a:rPr lang="en-US" dirty="0" smtClean="0"/>
              <a:t>Protection against </a:t>
            </a:r>
            <a:r>
              <a:rPr lang="en-US" b="1" dirty="0" smtClean="0"/>
              <a:t>illegal searches &amp; seizures </a:t>
            </a:r>
            <a:r>
              <a:rPr lang="en-US" dirty="0" smtClean="0"/>
              <a:t>(police need “</a:t>
            </a:r>
            <a:r>
              <a:rPr lang="en-US" b="1" dirty="0" smtClean="0"/>
              <a:t>probable cause</a:t>
            </a:r>
            <a:r>
              <a:rPr lang="en-US" dirty="0" smtClean="0"/>
              <a:t>” to obtain a </a:t>
            </a:r>
            <a:r>
              <a:rPr lang="en-US" b="1" dirty="0" smtClean="0"/>
              <a:t>search warrant</a:t>
            </a:r>
            <a:r>
              <a:rPr lang="en-US" dirty="0" smtClean="0"/>
              <a:t>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2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r>
              <a:rPr lang="en-US" b="1" dirty="0" smtClean="0"/>
              <a:t>5th Amendment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Grand Jury</a:t>
            </a:r>
            <a:r>
              <a:rPr lang="en-US" dirty="0" smtClean="0"/>
              <a:t> ~ to determine if there is enough evidence against you to hold a trial.</a:t>
            </a:r>
          </a:p>
          <a:p>
            <a:endParaRPr lang="en-US" dirty="0" smtClean="0"/>
          </a:p>
          <a:p>
            <a:r>
              <a:rPr lang="en-US" b="1" u="sng" dirty="0" smtClean="0"/>
              <a:t>Self Incrimination</a:t>
            </a:r>
            <a:r>
              <a:rPr lang="en-US" dirty="0" smtClean="0"/>
              <a:t> ~ you cannot be forced to testify against yourself (right to remain silent).</a:t>
            </a:r>
          </a:p>
          <a:p>
            <a:endParaRPr lang="en-US" dirty="0" smtClean="0"/>
          </a:p>
          <a:p>
            <a:r>
              <a:rPr lang="en-US" b="1" u="sng" dirty="0" smtClean="0"/>
              <a:t>Double Jeopardy</a:t>
            </a:r>
            <a:r>
              <a:rPr lang="en-US" dirty="0" smtClean="0"/>
              <a:t> – can’t be tried twice for the same crime.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5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r>
              <a:rPr lang="en-US" b="1" dirty="0" smtClean="0"/>
              <a:t>6th Amendment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610600" cy="4495800"/>
          </a:xfrm>
        </p:spPr>
        <p:txBody>
          <a:bodyPr/>
          <a:lstStyle/>
          <a:p>
            <a:r>
              <a:rPr lang="en-US" dirty="0" smtClean="0"/>
              <a:t>Attorney representation.</a:t>
            </a:r>
          </a:p>
          <a:p>
            <a:endParaRPr lang="en-US" sz="1000" dirty="0" smtClean="0"/>
          </a:p>
          <a:p>
            <a:r>
              <a:rPr lang="en-US" dirty="0" smtClean="0"/>
              <a:t>Speedy trial.</a:t>
            </a:r>
          </a:p>
          <a:p>
            <a:endParaRPr lang="en-US" sz="1000" dirty="0" smtClean="0"/>
          </a:p>
          <a:p>
            <a:r>
              <a:rPr lang="en-US" dirty="0" smtClean="0"/>
              <a:t>Trial by impartial jury.</a:t>
            </a:r>
          </a:p>
          <a:p>
            <a:endParaRPr lang="en-US" sz="1000" dirty="0" smtClean="0"/>
          </a:p>
          <a:p>
            <a:r>
              <a:rPr lang="en-US" dirty="0" smtClean="0"/>
              <a:t>Confront witnesses and accusers.</a:t>
            </a:r>
          </a:p>
          <a:p>
            <a:endParaRPr lang="en-US" sz="1000" dirty="0" smtClean="0"/>
          </a:p>
          <a:p>
            <a:r>
              <a:rPr lang="en-US" dirty="0" smtClean="0"/>
              <a:t>Be told of charges against you.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70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r>
              <a:rPr lang="en-US" b="1" dirty="0" smtClean="0"/>
              <a:t>8th Amendment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r>
              <a:rPr lang="en-US" dirty="0" smtClean="0"/>
              <a:t>No cruel or unusual punishment.</a:t>
            </a:r>
          </a:p>
          <a:p>
            <a:endParaRPr lang="en-US" sz="1000" dirty="0" smtClean="0"/>
          </a:p>
          <a:p>
            <a:r>
              <a:rPr lang="en-US" dirty="0" smtClean="0"/>
              <a:t>No excessive bail.</a:t>
            </a:r>
          </a:p>
          <a:p>
            <a:pPr lvl="1"/>
            <a:r>
              <a:rPr lang="en-US" dirty="0" smtClean="0"/>
              <a:t>A sum of money an arrested person pays to a court in order to win release from jail while waiting for trial.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person shows up for trial, bail money is returned after the trial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82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8769</TotalTime>
  <Words>1502</Words>
  <Application>Microsoft Office PowerPoint</Application>
  <PresentationFormat>On-screen Show (4:3)</PresentationFormat>
  <Paragraphs>224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Verdana</vt:lpstr>
      <vt:lpstr>Wingdings 2</vt:lpstr>
      <vt:lpstr>Aspect</vt:lpstr>
      <vt:lpstr>U.S. Legal System</vt:lpstr>
      <vt:lpstr>Civil Liberties:  A Review</vt:lpstr>
      <vt:lpstr>What are constitutional rights of an accused person? </vt:lpstr>
      <vt:lpstr>Rights of the U.S. Constitution </vt:lpstr>
      <vt:lpstr>Writ of Habeas Corpus</vt:lpstr>
      <vt:lpstr>4th Amendment</vt:lpstr>
      <vt:lpstr>5th Amendment</vt:lpstr>
      <vt:lpstr>6th Amendment</vt:lpstr>
      <vt:lpstr>8th Amendment</vt:lpstr>
      <vt:lpstr>Additional Rights</vt:lpstr>
      <vt:lpstr>Warm-Up Questions</vt:lpstr>
      <vt:lpstr>Laws</vt:lpstr>
      <vt:lpstr>Purpose of Laws</vt:lpstr>
      <vt:lpstr>Origin of our Laws</vt:lpstr>
      <vt:lpstr>Code of Hammurabi</vt:lpstr>
      <vt:lpstr>Code of Hammurabi</vt:lpstr>
      <vt:lpstr>The Ten Commandments</vt:lpstr>
      <vt:lpstr>Roman Law</vt:lpstr>
      <vt:lpstr>American Legal Tradition</vt:lpstr>
      <vt:lpstr>Common Law vs. Civil Law</vt:lpstr>
      <vt:lpstr>Common Law vs. Civil Law</vt:lpstr>
      <vt:lpstr>Adversarial vs. Inquisitorial System</vt:lpstr>
      <vt:lpstr>Adversarial vs. Inquisitorial System</vt:lpstr>
      <vt:lpstr>Compare &amp; Contrast</vt:lpstr>
      <vt:lpstr>Litigious System</vt:lpstr>
      <vt:lpstr>Types of Laws in the U.S.</vt:lpstr>
      <vt:lpstr>Substantive vs. Procedural Laws</vt:lpstr>
      <vt:lpstr>Criminal Law</vt:lpstr>
      <vt:lpstr>Civil Law</vt:lpstr>
      <vt:lpstr>Criminal vs. Civil Law</vt:lpstr>
      <vt:lpstr>Constitutional Law</vt:lpstr>
      <vt:lpstr>Administrative Law</vt:lpstr>
      <vt:lpstr>Statutory Law</vt:lpstr>
      <vt:lpstr>International law</vt:lpstr>
      <vt:lpstr>Executive Orders</vt:lpstr>
      <vt:lpstr>Law Enforcement Agencies</vt:lpstr>
      <vt:lpstr>City Police Department</vt:lpstr>
      <vt:lpstr>Sheriff’s Office</vt:lpstr>
      <vt:lpstr>State Trooper/Patrol </vt:lpstr>
      <vt:lpstr>Federal Bureau of Investigation (FBI)</vt:lpstr>
      <vt:lpstr>U.S. Secret Service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Responsibility</dc:title>
  <dc:creator>Matthew A Tallon</dc:creator>
  <cp:lastModifiedBy>Brian O'Keefe</cp:lastModifiedBy>
  <cp:revision>341</cp:revision>
  <dcterms:created xsi:type="dcterms:W3CDTF">2006-08-16T04:30:39Z</dcterms:created>
  <dcterms:modified xsi:type="dcterms:W3CDTF">2020-03-13T13:36:03Z</dcterms:modified>
</cp:coreProperties>
</file>