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320" r:id="rId2"/>
    <p:sldId id="322" r:id="rId3"/>
    <p:sldId id="334" r:id="rId4"/>
    <p:sldId id="335" r:id="rId5"/>
    <p:sldId id="346" r:id="rId6"/>
    <p:sldId id="321" r:id="rId7"/>
    <p:sldId id="343" r:id="rId8"/>
    <p:sldId id="324" r:id="rId9"/>
    <p:sldId id="344" r:id="rId10"/>
    <p:sldId id="336" r:id="rId11"/>
    <p:sldId id="338" r:id="rId12"/>
    <p:sldId id="330" r:id="rId13"/>
    <p:sldId id="341" r:id="rId14"/>
    <p:sldId id="331" r:id="rId15"/>
    <p:sldId id="345" r:id="rId16"/>
    <p:sldId id="328" r:id="rId17"/>
    <p:sldId id="333" r:id="rId18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Times New Roman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Times New Roman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Times New Roman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Times New Roman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Times New Roman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Times New Roman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Times New Roman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Times New Roman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Times New Roman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ric Herzog" initials="" lastIdx="6" clrIdx="0"/>
  <p:cmAuthor id="1" name="Microsoft" initials="" lastIdx="2" clrIdx="1"/>
  <p:cmAuthor id="2" name="Jack Roberts" initials="" lastIdx="3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F592D"/>
    <a:srgbClr val="990000"/>
    <a:srgbClr val="006699"/>
    <a:srgbClr val="336699"/>
    <a:srgbClr val="CC3300"/>
    <a:srgbClr val="CC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35" autoAdjust="0"/>
    <p:restoredTop sz="86500" autoAdjust="0"/>
  </p:normalViewPr>
  <p:slideViewPr>
    <p:cSldViewPr>
      <p:cViewPr>
        <p:scale>
          <a:sx n="66" d="100"/>
          <a:sy n="66" d="100"/>
        </p:scale>
        <p:origin x="-12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413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5" tIns="46582" rIns="93165" bIns="46582" numCol="1" anchor="t" anchorCtr="0" compatLnSpc="1">
            <a:prstTxWarp prst="textNoShape">
              <a:avLst/>
            </a:prstTxWarp>
          </a:bodyPr>
          <a:lstStyle>
            <a:lvl1pPr defTabSz="931365" eaLnBrk="1" hangingPunct="1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987" y="0"/>
            <a:ext cx="3037413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5" tIns="46582" rIns="93165" bIns="46582" numCol="1" anchor="t" anchorCtr="0" compatLnSpc="1">
            <a:prstTxWarp prst="textNoShape">
              <a:avLst/>
            </a:prstTxWarp>
          </a:bodyPr>
          <a:lstStyle>
            <a:lvl1pPr algn="r" defTabSz="931365" eaLnBrk="1" hangingPunct="1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216"/>
            <a:ext cx="3037413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5" tIns="46582" rIns="93165" bIns="46582" numCol="1" anchor="b" anchorCtr="0" compatLnSpc="1">
            <a:prstTxWarp prst="textNoShape">
              <a:avLst/>
            </a:prstTxWarp>
          </a:bodyPr>
          <a:lstStyle>
            <a:lvl1pPr defTabSz="931365" eaLnBrk="1" hangingPunct="1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987" y="8832216"/>
            <a:ext cx="3037413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5" tIns="46582" rIns="93165" bIns="46582" numCol="1" anchor="b" anchorCtr="0" compatLnSpc="1">
            <a:prstTxWarp prst="textNoShape">
              <a:avLst/>
            </a:prstTxWarp>
          </a:bodyPr>
          <a:lstStyle>
            <a:lvl1pPr algn="r" defTabSz="931365" eaLnBrk="1" hangingPunct="1">
              <a:defRPr sz="1200">
                <a:latin typeface="Times New Roman" charset="0"/>
              </a:defRPr>
            </a:lvl1pPr>
          </a:lstStyle>
          <a:p>
            <a:fld id="{C0883E20-E220-4C70-8FF0-0A3B47EC5B3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0349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413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5" tIns="46582" rIns="93165" bIns="46582" numCol="1" anchor="t" anchorCtr="0" compatLnSpc="1">
            <a:prstTxWarp prst="textNoShape">
              <a:avLst/>
            </a:prstTxWarp>
          </a:bodyPr>
          <a:lstStyle>
            <a:lvl1pPr defTabSz="931365" eaLnBrk="1" hangingPunct="1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987" y="0"/>
            <a:ext cx="3037413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5" tIns="46582" rIns="93165" bIns="46582" numCol="1" anchor="t" anchorCtr="0" compatLnSpc="1">
            <a:prstTxWarp prst="textNoShape">
              <a:avLst/>
            </a:prstTxWarp>
          </a:bodyPr>
          <a:lstStyle>
            <a:lvl1pPr algn="r" defTabSz="931365" eaLnBrk="1" hangingPunct="1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974" y="4416108"/>
            <a:ext cx="5142455" cy="4182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5" tIns="46582" rIns="93165" bIns="465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216"/>
            <a:ext cx="3037413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5" tIns="46582" rIns="93165" bIns="46582" numCol="1" anchor="b" anchorCtr="0" compatLnSpc="1">
            <a:prstTxWarp prst="textNoShape">
              <a:avLst/>
            </a:prstTxWarp>
          </a:bodyPr>
          <a:lstStyle>
            <a:lvl1pPr defTabSz="931365" eaLnBrk="1" hangingPunct="1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987" y="8832216"/>
            <a:ext cx="3037413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5" tIns="46582" rIns="93165" bIns="46582" numCol="1" anchor="b" anchorCtr="0" compatLnSpc="1">
            <a:prstTxWarp prst="textNoShape">
              <a:avLst/>
            </a:prstTxWarp>
          </a:bodyPr>
          <a:lstStyle>
            <a:lvl1pPr algn="r" defTabSz="931365" eaLnBrk="1" hangingPunct="1">
              <a:defRPr sz="1200">
                <a:latin typeface="Times New Roman" charset="0"/>
              </a:defRPr>
            </a:lvl1pPr>
          </a:lstStyle>
          <a:p>
            <a:fld id="{A87EF13D-8A4B-408F-ADDC-12AFEE1EBE4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2009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Times New Roman" charset="0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Times New Roman" charset="0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Times New Roman" charset="0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Times New Roman" charset="0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Times New Roman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420" name="Rectangle 140"/>
          <p:cNvSpPr>
            <a:spLocks noGrp="1" noChangeArrowheads="1"/>
          </p:cNvSpPr>
          <p:nvPr>
            <p:ph type="ctrTitle" sz="quarter"/>
          </p:nvPr>
        </p:nvSpPr>
        <p:spPr>
          <a:xfrm>
            <a:off x="2590800" y="2640013"/>
            <a:ext cx="6019800" cy="1230312"/>
          </a:xfrm>
        </p:spPr>
        <p:txBody>
          <a:bodyPr/>
          <a:lstStyle>
            <a:lvl1pPr algn="r">
              <a:defRPr sz="3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7421" name="Rectangle 14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590800" y="3867150"/>
            <a:ext cx="6019800" cy="685800"/>
          </a:xfrm>
        </p:spPr>
        <p:txBody>
          <a:bodyPr/>
          <a:lstStyle>
            <a:lvl1pPr marL="0" indent="0" algn="r">
              <a:buFontTx/>
              <a:buNone/>
              <a:defRPr sz="18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97422" name="Rectangle 142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97423" name="Rectangle 14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97424" name="Rectangle 14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A707C08-C363-47C2-BF1F-BC0AF6A591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3CB719-8BBA-4431-B790-D1BFB8FD61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4150" y="381000"/>
            <a:ext cx="20002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381000"/>
            <a:ext cx="58483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1DB1B9-4F82-43A9-B400-50BA79C4C9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01000" cy="11572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600200"/>
            <a:ext cx="39243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10100" y="1600200"/>
            <a:ext cx="3924300" cy="4572000"/>
          </a:xfrm>
        </p:spPr>
        <p:txBody>
          <a:bodyPr/>
          <a:lstStyle/>
          <a:p>
            <a:r>
              <a:rPr lang="en-US" smtClean="0"/>
              <a:t>Click icon to add clip art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>
          <a:xfrm>
            <a:off x="228600" y="6324600"/>
            <a:ext cx="1676400" cy="2476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324600"/>
            <a:ext cx="2895600" cy="2476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72400" y="6324600"/>
            <a:ext cx="1066800" cy="247650"/>
          </a:xfrm>
        </p:spPr>
        <p:txBody>
          <a:bodyPr/>
          <a:lstStyle>
            <a:lvl1pPr>
              <a:defRPr/>
            </a:lvl1pPr>
          </a:lstStyle>
          <a:p>
            <a:fld id="{3278949F-3C47-42B7-8033-D4952896F2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68AC56-D0F5-44FB-92D3-88BAF40098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1D3C22-C9F1-463C-9955-267B09DB5E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9243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600200"/>
            <a:ext cx="39243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A9907D-8A45-444F-826B-7051862973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38D17-74AE-42D0-8BD6-AEA81315BA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C89E3E-034B-416A-B769-C5D149A922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E2E7A9-EC75-4C1A-B3CA-2A3DE1DA60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7E4741-2C80-43C9-80F8-D346AA4F6C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DE57A0-0665-40D9-903E-344399DA97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>
            <a:alphaModFix amt="5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393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381000"/>
            <a:ext cx="8001000" cy="115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6394" name="Rectangle 1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8001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6398" name="Rectangle 142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228600" y="6324600"/>
            <a:ext cx="16764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000000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96399" name="Rectangle 14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057400" y="6324600"/>
            <a:ext cx="28956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000000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96400" name="Rectangle 1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72400" y="6324600"/>
            <a:ext cx="10668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00000"/>
                </a:solidFill>
                <a:latin typeface="+mn-lt"/>
              </a:defRPr>
            </a:lvl1pPr>
          </a:lstStyle>
          <a:p>
            <a:fld id="{7F7BE0D5-1BEA-419F-9BD6-3BEB5B6EE96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Century Gothic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Century Gothic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Century Gothic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Century Gothic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Century Gothic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Century Gothic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Century Gothic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40000"/>
        </a:spcBef>
        <a:spcAft>
          <a:spcPct val="0"/>
        </a:spcAft>
        <a:buClr>
          <a:srgbClr val="000000"/>
        </a:buClr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Font typeface="Century Gothic" pitchFamily="34" charset="0"/>
        <a:buChar char="−"/>
        <a:defRPr sz="2200"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 sz="2000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Font typeface="Century Gothic" pitchFamily="34" charset="0"/>
        <a:buChar char="−"/>
        <a:defRPr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41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457200" y="4038600"/>
            <a:ext cx="6858000" cy="1600200"/>
          </a:xfrm>
        </p:spPr>
        <p:txBody>
          <a:bodyPr/>
          <a:lstStyle/>
          <a:p>
            <a:pPr algn="l"/>
            <a:r>
              <a:rPr lang="en-US" sz="7200" dirty="0" smtClean="0">
                <a:latin typeface="Bauhaus 93" pitchFamily="82" charset="0"/>
              </a:rPr>
              <a:t>INTRODUCTION TO POLITICS</a:t>
            </a:r>
            <a:endParaRPr lang="en-US" sz="3600" b="0" dirty="0">
              <a:latin typeface="Bauhaus 93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4521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90" name="Rectangle 14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001000" cy="1447800"/>
          </a:xfrm>
        </p:spPr>
        <p:txBody>
          <a:bodyPr/>
          <a:lstStyle/>
          <a:p>
            <a:r>
              <a:rPr lang="en-US" sz="4400" dirty="0" smtClean="0">
                <a:latin typeface="Comic Sans MS" pitchFamily="66" charset="0"/>
              </a:rPr>
              <a:t>Procedural vs. Substantive Guarantees</a:t>
            </a:r>
            <a:endParaRPr lang="en-US" sz="4400" dirty="0">
              <a:latin typeface="Comic Sans MS" pitchFamily="66" charset="0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1"/>
          </p:nvPr>
        </p:nvSpPr>
        <p:spPr>
          <a:xfrm>
            <a:off x="533400" y="1981200"/>
            <a:ext cx="8305800" cy="41910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800" u="sng" dirty="0" smtClean="0">
                <a:latin typeface="Comic Sans MS" pitchFamily="66" charset="0"/>
              </a:rPr>
              <a:t>Procedural</a:t>
            </a:r>
            <a:r>
              <a:rPr lang="en-US" sz="2800" dirty="0" smtClean="0">
                <a:latin typeface="Comic Sans MS" pitchFamily="66" charset="0"/>
              </a:rPr>
              <a:t> Guarantees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 smtClean="0">
                <a:latin typeface="Comic Sans MS" pitchFamily="66" charset="0"/>
              </a:rPr>
              <a:t>Government assurance of fair rules and process (treat everyone fairly - but do not provide a particular outcome)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 smtClean="0">
                <a:latin typeface="Comic Sans MS" pitchFamily="66" charset="0"/>
              </a:rPr>
              <a:t>What is meant by this?</a:t>
            </a:r>
          </a:p>
          <a:p>
            <a:pPr lvl="1">
              <a:buFont typeface="Wingdings" pitchFamily="2" charset="2"/>
              <a:buChar char="Ø"/>
            </a:pPr>
            <a:endParaRPr lang="en-US" sz="26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u="sng" dirty="0" smtClean="0">
                <a:latin typeface="Comic Sans MS" pitchFamily="66" charset="0"/>
              </a:rPr>
              <a:t>Substantive</a:t>
            </a:r>
            <a:r>
              <a:rPr lang="en-US" sz="2800" dirty="0" smtClean="0">
                <a:latin typeface="Comic Sans MS" pitchFamily="66" charset="0"/>
              </a:rPr>
              <a:t> Guarantees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 smtClean="0">
                <a:latin typeface="Comic Sans MS" pitchFamily="66" charset="0"/>
              </a:rPr>
              <a:t>Government assurance of what they believe to be fair outcomes.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 smtClean="0">
                <a:latin typeface="Comic Sans MS" pitchFamily="66" charset="0"/>
              </a:rPr>
              <a:t>What is meant by this?</a:t>
            </a:r>
            <a:endParaRPr lang="en-US" sz="2400" dirty="0">
              <a:latin typeface="Comic Sans MS" pitchFamily="66" charset="0"/>
            </a:endParaRPr>
          </a:p>
          <a:p>
            <a:pPr lvl="1">
              <a:buFont typeface="Wingdings" pitchFamily="2" charset="2"/>
              <a:buChar char="Ø"/>
            </a:pPr>
            <a:endParaRPr lang="en-US" sz="26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endParaRPr lang="en-US" sz="2400" dirty="0" smtClean="0">
              <a:latin typeface="Comic Sans MS" pitchFamily="66" charset="0"/>
            </a:endParaRPr>
          </a:p>
          <a:p>
            <a:pPr lvl="1">
              <a:buFont typeface="Wingdings" pitchFamily="2" charset="2"/>
              <a:buChar char="Ø"/>
            </a:pPr>
            <a:endParaRPr lang="en-US" b="1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endParaRPr lang="en-US" sz="20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2121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90" name="Rectangle 14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001000" cy="1295400"/>
          </a:xfrm>
        </p:spPr>
        <p:txBody>
          <a:bodyPr/>
          <a:lstStyle/>
          <a:p>
            <a:r>
              <a:rPr lang="en-US" sz="4400" dirty="0" smtClean="0">
                <a:latin typeface="Comic Sans MS" pitchFamily="66" charset="0"/>
              </a:rPr>
              <a:t>Direct vs. Representative Democracy</a:t>
            </a:r>
            <a:endParaRPr lang="en-US" sz="4400" dirty="0">
              <a:latin typeface="Comic Sans MS" pitchFamily="66" charset="0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1"/>
          </p:nvPr>
        </p:nvSpPr>
        <p:spPr>
          <a:xfrm>
            <a:off x="533400" y="2057400"/>
            <a:ext cx="8305800" cy="41148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Comic Sans MS" pitchFamily="66" charset="0"/>
              </a:rPr>
              <a:t>Differences?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Comic Sans MS" pitchFamily="66" charset="0"/>
              </a:rPr>
              <a:t>What type of democracy do we have in the U.S.?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>
                <a:latin typeface="Comic Sans MS" pitchFamily="66" charset="0"/>
              </a:rPr>
              <a:t>How is this type of democracy justified in the U.S.?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>
                <a:latin typeface="Comic Sans MS" pitchFamily="66" charset="0"/>
              </a:rPr>
              <a:t>Direct democracy is not practical and inefficient – too many people.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>
                <a:latin typeface="Comic Sans MS" pitchFamily="66" charset="0"/>
              </a:rPr>
              <a:t>Many believe direct democracy is likely to lead to bad decisions because of fleeting passions…</a:t>
            </a:r>
          </a:p>
          <a:p>
            <a:pPr>
              <a:buFont typeface="Wingdings" pitchFamily="2" charset="2"/>
              <a:buChar char="Ø"/>
            </a:pPr>
            <a:endParaRPr lang="en-US" sz="28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7364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90" name="Rectangle 14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001000" cy="1981200"/>
          </a:xfrm>
        </p:spPr>
        <p:txBody>
          <a:bodyPr/>
          <a:lstStyle/>
          <a:p>
            <a:r>
              <a:rPr lang="en-US" sz="4400" dirty="0" smtClean="0">
                <a:latin typeface="Comic Sans MS" pitchFamily="66" charset="0"/>
              </a:rPr>
              <a:t>What is a “</a:t>
            </a:r>
            <a:r>
              <a:rPr lang="en-US" sz="4400" u="sng" dirty="0" smtClean="0">
                <a:latin typeface="Comic Sans MS" pitchFamily="66" charset="0"/>
              </a:rPr>
              <a:t>republican</a:t>
            </a:r>
            <a:r>
              <a:rPr lang="en-US" sz="4400" dirty="0" smtClean="0">
                <a:latin typeface="Comic Sans MS" pitchFamily="66" charset="0"/>
              </a:rPr>
              <a:t>” form of government (aka: a “</a:t>
            </a:r>
            <a:r>
              <a:rPr lang="en-US" sz="4400" u="sng" dirty="0" smtClean="0">
                <a:latin typeface="Comic Sans MS" pitchFamily="66" charset="0"/>
              </a:rPr>
              <a:t>republic</a:t>
            </a:r>
            <a:r>
              <a:rPr lang="en-US" sz="4400" dirty="0" smtClean="0">
                <a:latin typeface="Comic Sans MS" pitchFamily="66" charset="0"/>
              </a:rPr>
              <a:t>”)?</a:t>
            </a:r>
            <a:endParaRPr lang="en-US" sz="4400" dirty="0">
              <a:latin typeface="Comic Sans MS" pitchFamily="66" charset="0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1"/>
          </p:nvPr>
        </p:nvSpPr>
        <p:spPr>
          <a:xfrm>
            <a:off x="533400" y="2895600"/>
            <a:ext cx="8305800" cy="32766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Comic Sans MS" pitchFamily="66" charset="0"/>
              </a:rPr>
              <a:t>Essay question on the 2013 AP exam.</a:t>
            </a:r>
          </a:p>
          <a:p>
            <a:pPr>
              <a:buFont typeface="Wingdings" pitchFamily="2" charset="2"/>
              <a:buChar char="Ø"/>
            </a:pPr>
            <a:endParaRPr lang="en-US" sz="28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Comic Sans MS" pitchFamily="66" charset="0"/>
              </a:rPr>
              <a:t>=A gov’t in which decisions are made through (elected) representatives of the people </a:t>
            </a:r>
            <a:endParaRPr lang="en-US" dirty="0" smtClean="0">
              <a:latin typeface="Comic Sans MS" pitchFamily="66" charset="0"/>
            </a:endParaRPr>
          </a:p>
          <a:p>
            <a:pPr lvl="1">
              <a:buFont typeface="Wingdings" pitchFamily="2" charset="2"/>
              <a:buChar char="Ø"/>
            </a:pPr>
            <a:endParaRPr lang="en-US" sz="26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endParaRPr lang="en-US" sz="2400" dirty="0" smtClean="0">
              <a:latin typeface="Comic Sans MS" pitchFamily="66" charset="0"/>
            </a:endParaRPr>
          </a:p>
          <a:p>
            <a:pPr lvl="1">
              <a:buFont typeface="Wingdings" pitchFamily="2" charset="2"/>
              <a:buChar char="Ø"/>
            </a:pPr>
            <a:endParaRPr lang="en-US" b="1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endParaRPr lang="en-US" sz="20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741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90" name="Rectangle 14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001000" cy="1295400"/>
          </a:xfrm>
        </p:spPr>
        <p:txBody>
          <a:bodyPr/>
          <a:lstStyle/>
          <a:p>
            <a:r>
              <a:rPr lang="en-US" sz="4400" dirty="0" smtClean="0">
                <a:latin typeface="Comic Sans MS" pitchFamily="66" charset="0"/>
              </a:rPr>
              <a:t>Competing Views of Citizenship</a:t>
            </a:r>
            <a:endParaRPr lang="en-US" sz="4400" dirty="0">
              <a:latin typeface="Comic Sans MS" pitchFamily="66" charset="0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1"/>
          </p:nvPr>
        </p:nvSpPr>
        <p:spPr>
          <a:xfrm>
            <a:off x="533400" y="1828800"/>
            <a:ext cx="8305800" cy="43434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800" b="1" i="1" dirty="0">
                <a:latin typeface="Comic Sans MS" pitchFamily="66" charset="0"/>
              </a:rPr>
              <a:t>Just how much democracy should </a:t>
            </a:r>
            <a:r>
              <a:rPr lang="en-US" sz="2800" b="1" i="1" dirty="0" smtClean="0">
                <a:latin typeface="Comic Sans MS" pitchFamily="66" charset="0"/>
              </a:rPr>
              <a:t>exist?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Comic Sans MS" pitchFamily="66" charset="0"/>
              </a:rPr>
              <a:t>Madison’s view?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Comic Sans MS" pitchFamily="66" charset="0"/>
              </a:rPr>
              <a:t>Opposing view?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latin typeface="Comic Sans MS" pitchFamily="66" charset="0"/>
              </a:rPr>
              <a:t>Did this always happen during the issues of slavery or during civil rights?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>
                <a:latin typeface="Comic Sans MS" pitchFamily="66" charset="0"/>
              </a:rPr>
              <a:t>Which view do you think is most accurate and why?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>
                <a:latin typeface="Comic Sans MS" pitchFamily="66" charset="0"/>
              </a:rPr>
              <a:t>Would you be willing to sacrifice your own self- advancement for the good of the whole?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>
                <a:latin typeface="Comic Sans MS" pitchFamily="66" charset="0"/>
              </a:rPr>
              <a:t>Whose view won out?</a:t>
            </a:r>
          </a:p>
          <a:p>
            <a:pPr>
              <a:buFont typeface="Wingdings" pitchFamily="2" charset="2"/>
              <a:buChar char="Ø"/>
            </a:pPr>
            <a:endParaRPr lang="en-US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02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90" name="Rectangle 14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001000" cy="914400"/>
          </a:xfrm>
        </p:spPr>
        <p:txBody>
          <a:bodyPr/>
          <a:lstStyle/>
          <a:p>
            <a:r>
              <a:rPr lang="en-US" sz="4400" dirty="0" smtClean="0">
                <a:latin typeface="Comic Sans MS" pitchFamily="66" charset="0"/>
              </a:rPr>
              <a:t>Theories of Democracy</a:t>
            </a:r>
            <a:endParaRPr lang="en-US" sz="4400" dirty="0">
              <a:latin typeface="Comic Sans MS" pitchFamily="66" charset="0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1"/>
          </p:nvPr>
        </p:nvSpPr>
        <p:spPr>
          <a:xfrm>
            <a:off x="533400" y="1676400"/>
            <a:ext cx="8305800" cy="44958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800" u="sng" dirty="0" smtClean="0">
                <a:latin typeface="Comic Sans MS" pitchFamily="66" charset="0"/>
              </a:rPr>
              <a:t>Elite</a:t>
            </a:r>
            <a:r>
              <a:rPr lang="en-US" sz="2800" dirty="0" smtClean="0">
                <a:latin typeface="Comic Sans MS" pitchFamily="66" charset="0"/>
              </a:rPr>
              <a:t> Democracy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 smtClean="0">
                <a:latin typeface="Comic Sans MS" pitchFamily="66" charset="0"/>
              </a:rPr>
              <a:t>Citizen’s role is limited to choosing among competing leaders.</a:t>
            </a:r>
          </a:p>
          <a:p>
            <a:pPr>
              <a:buFont typeface="Wingdings" pitchFamily="2" charset="2"/>
              <a:buChar char="Ø"/>
            </a:pPr>
            <a:r>
              <a:rPr lang="en-US" sz="2800" u="sng" dirty="0" smtClean="0">
                <a:latin typeface="Comic Sans MS" pitchFamily="66" charset="0"/>
              </a:rPr>
              <a:t>Pluralist</a:t>
            </a:r>
            <a:r>
              <a:rPr lang="en-US" sz="2800" dirty="0" smtClean="0">
                <a:latin typeface="Comic Sans MS" pitchFamily="66" charset="0"/>
              </a:rPr>
              <a:t> Democracy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 smtClean="0">
                <a:latin typeface="Comic Sans MS" pitchFamily="66" charset="0"/>
              </a:rPr>
              <a:t>Citizen membership in groups is key to political powers.</a:t>
            </a:r>
          </a:p>
          <a:p>
            <a:pPr>
              <a:buFont typeface="Wingdings" pitchFamily="2" charset="2"/>
              <a:buChar char="Ø"/>
            </a:pPr>
            <a:r>
              <a:rPr lang="en-US" sz="2800" u="sng" dirty="0" smtClean="0">
                <a:latin typeface="Comic Sans MS" pitchFamily="66" charset="0"/>
              </a:rPr>
              <a:t>Participatory</a:t>
            </a:r>
            <a:r>
              <a:rPr lang="en-US" sz="2800" dirty="0" smtClean="0">
                <a:latin typeface="Comic Sans MS" pitchFamily="66" charset="0"/>
              </a:rPr>
              <a:t> Democracy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latin typeface="Comic Sans MS" pitchFamily="66" charset="0"/>
              </a:rPr>
              <a:t>Citizens should actively and directly control all aspects of their lives.</a:t>
            </a:r>
          </a:p>
          <a:p>
            <a:pPr lvl="1">
              <a:buFont typeface="Wingdings" pitchFamily="2" charset="2"/>
              <a:buChar char="Ø"/>
            </a:pPr>
            <a:endParaRPr lang="en-US" sz="26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endParaRPr lang="en-US" sz="2400" dirty="0" smtClean="0">
              <a:latin typeface="Comic Sans MS" pitchFamily="66" charset="0"/>
            </a:endParaRPr>
          </a:p>
          <a:p>
            <a:pPr lvl="1">
              <a:buFont typeface="Wingdings" pitchFamily="2" charset="2"/>
              <a:buChar char="Ø"/>
            </a:pPr>
            <a:endParaRPr lang="en-US" b="1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endParaRPr lang="en-US" sz="20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0551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90" name="Rectangle 14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458200" cy="1219200"/>
          </a:xfrm>
        </p:spPr>
        <p:txBody>
          <a:bodyPr/>
          <a:lstStyle/>
          <a:p>
            <a:r>
              <a:rPr lang="en-US" sz="4000" dirty="0" smtClean="0">
                <a:latin typeface="Comic Sans MS" pitchFamily="66" charset="0"/>
              </a:rPr>
              <a:t>Competing views of how “political power” is distributed in America:</a:t>
            </a:r>
            <a:endParaRPr lang="en-US" sz="4000" dirty="0">
              <a:latin typeface="Comic Sans MS" pitchFamily="66" charset="0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1"/>
          </p:nvPr>
        </p:nvSpPr>
        <p:spPr>
          <a:xfrm>
            <a:off x="533400" y="1600200"/>
            <a:ext cx="8305800" cy="5236029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u="sng" dirty="0" smtClean="0">
                <a:latin typeface="Comic Sans MS" pitchFamily="66" charset="0"/>
              </a:rPr>
              <a:t>Marxist/Class</a:t>
            </a:r>
            <a:r>
              <a:rPr lang="en-US" dirty="0" smtClean="0">
                <a:latin typeface="Comic Sans MS" pitchFamily="66" charset="0"/>
              </a:rPr>
              <a:t> View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>
                <a:latin typeface="Comic Sans MS" pitchFamily="66" charset="0"/>
              </a:rPr>
              <a:t>Gov’t is dominated by capitalists (economic forces).</a:t>
            </a:r>
          </a:p>
          <a:p>
            <a:pPr>
              <a:buFont typeface="Wingdings" pitchFamily="2" charset="2"/>
              <a:buChar char="Ø"/>
            </a:pPr>
            <a:r>
              <a:rPr lang="en-US" u="sng" dirty="0" smtClean="0">
                <a:latin typeface="Comic Sans MS" pitchFamily="66" charset="0"/>
              </a:rPr>
              <a:t>Power Elite</a:t>
            </a:r>
            <a:r>
              <a:rPr lang="en-US" dirty="0" smtClean="0">
                <a:latin typeface="Comic Sans MS" pitchFamily="66" charset="0"/>
              </a:rPr>
              <a:t> View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>
                <a:latin typeface="Comic Sans MS" pitchFamily="66" charset="0"/>
              </a:rPr>
              <a:t>Gov’t. is dominated by a few top leaders, most of whom are not elected.</a:t>
            </a:r>
          </a:p>
          <a:p>
            <a:pPr lvl="2">
              <a:buFont typeface="Wingdings" pitchFamily="2" charset="2"/>
              <a:buChar char="Ø"/>
            </a:pPr>
            <a:r>
              <a:rPr lang="en-US" sz="1800" dirty="0" smtClean="0">
                <a:latin typeface="Comic Sans MS" pitchFamily="66" charset="0"/>
              </a:rPr>
              <a:t>Corporate, military, labor unions, special interest groups, mass media leaders</a:t>
            </a:r>
          </a:p>
          <a:p>
            <a:pPr>
              <a:buFont typeface="Wingdings" pitchFamily="2" charset="2"/>
              <a:buChar char="Ø"/>
            </a:pPr>
            <a:r>
              <a:rPr lang="en-US" u="sng" dirty="0" smtClean="0">
                <a:latin typeface="Comic Sans MS" pitchFamily="66" charset="0"/>
              </a:rPr>
              <a:t>Bureaucratic</a:t>
            </a:r>
            <a:r>
              <a:rPr lang="en-US" dirty="0" smtClean="0">
                <a:latin typeface="Comic Sans MS" pitchFamily="66" charset="0"/>
              </a:rPr>
              <a:t> View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>
                <a:latin typeface="Comic Sans MS" pitchFamily="66" charset="0"/>
              </a:rPr>
              <a:t>Gov’t is dominated by appointment officials (career gov’t workers).</a:t>
            </a:r>
          </a:p>
          <a:p>
            <a:pPr>
              <a:buFont typeface="Wingdings" pitchFamily="2" charset="2"/>
              <a:buChar char="Ø"/>
            </a:pPr>
            <a:r>
              <a:rPr lang="en-US" u="sng" dirty="0" smtClean="0">
                <a:latin typeface="Comic Sans MS" pitchFamily="66" charset="0"/>
              </a:rPr>
              <a:t>Pluralist</a:t>
            </a:r>
            <a:r>
              <a:rPr lang="en-US" dirty="0" smtClean="0">
                <a:latin typeface="Comic Sans MS" pitchFamily="66" charset="0"/>
              </a:rPr>
              <a:t> View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latin typeface="Comic Sans MS" pitchFamily="66" charset="0"/>
              </a:rPr>
              <a:t>Competition among ALL affected interests shapes policy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>
                <a:latin typeface="Comic Sans MS" pitchFamily="66" charset="0"/>
              </a:rPr>
              <a:t>System of political haggling and compromise)</a:t>
            </a:r>
          </a:p>
          <a:p>
            <a:pPr lvl="1">
              <a:buFont typeface="Wingdings" pitchFamily="2" charset="2"/>
              <a:buChar char="Ø"/>
            </a:pPr>
            <a:endParaRPr lang="en-US" sz="24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endParaRPr lang="en-US" sz="2400" dirty="0" smtClean="0">
              <a:latin typeface="Comic Sans MS" pitchFamily="66" charset="0"/>
            </a:endParaRPr>
          </a:p>
          <a:p>
            <a:pPr lvl="1">
              <a:buFont typeface="Wingdings" pitchFamily="2" charset="2"/>
              <a:buChar char="Ø"/>
            </a:pPr>
            <a:endParaRPr lang="en-US" b="1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endParaRPr lang="en-US" sz="20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6420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90" name="Rectangle 14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001000" cy="1981200"/>
          </a:xfrm>
        </p:spPr>
        <p:txBody>
          <a:bodyPr/>
          <a:lstStyle/>
          <a:p>
            <a:r>
              <a:rPr lang="en-US" sz="4400" dirty="0">
                <a:latin typeface="Comic Sans MS" pitchFamily="66" charset="0"/>
              </a:rPr>
              <a:t>“</a:t>
            </a:r>
            <a:r>
              <a:rPr lang="en-US" sz="4400" i="1" dirty="0">
                <a:latin typeface="Comic Sans MS" pitchFamily="66" charset="0"/>
              </a:rPr>
              <a:t>A Republic, Madam, if you can keep it</a:t>
            </a:r>
            <a:r>
              <a:rPr lang="en-US" sz="4400" dirty="0">
                <a:latin typeface="Comic Sans MS" pitchFamily="66" charset="0"/>
              </a:rPr>
              <a:t>” </a:t>
            </a:r>
            <a:r>
              <a:rPr lang="en-US" sz="4400" dirty="0" smtClean="0">
                <a:latin typeface="Comic Sans MS" pitchFamily="66" charset="0"/>
              </a:rPr>
              <a:t/>
            </a:r>
            <a:br>
              <a:rPr lang="en-US" sz="4400" dirty="0" smtClean="0">
                <a:latin typeface="Comic Sans MS" pitchFamily="66" charset="0"/>
              </a:rPr>
            </a:br>
            <a:r>
              <a:rPr lang="en-US" sz="2800" b="0" dirty="0" smtClean="0">
                <a:latin typeface="Comic Sans MS" pitchFamily="66" charset="0"/>
              </a:rPr>
              <a:t>– </a:t>
            </a:r>
            <a:r>
              <a:rPr lang="en-US" sz="2800" b="0" dirty="0">
                <a:latin typeface="Comic Sans MS" pitchFamily="66" charset="0"/>
              </a:rPr>
              <a:t>Benjamin Franklin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1"/>
          </p:nvPr>
        </p:nvSpPr>
        <p:spPr>
          <a:xfrm>
            <a:off x="533400" y="2819400"/>
            <a:ext cx="8305800" cy="33528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Comic Sans MS" pitchFamily="66" charset="0"/>
              </a:rPr>
              <a:t>What did Franklin mean by this statement?</a:t>
            </a:r>
          </a:p>
          <a:p>
            <a:pPr>
              <a:buFont typeface="Wingdings" pitchFamily="2" charset="2"/>
              <a:buChar char="Ø"/>
            </a:pPr>
            <a:endParaRPr lang="en-US" sz="28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Comic Sans MS" pitchFamily="66" charset="0"/>
              </a:rPr>
              <a:t>Do you think that if Benjamin Franklin were alive today that he would say that American citizens have succeeded in keeping a republic?</a:t>
            </a:r>
          </a:p>
          <a:p>
            <a:pPr>
              <a:buFont typeface="Wingdings" pitchFamily="2" charset="2"/>
              <a:buChar char="Ø"/>
            </a:pPr>
            <a:endParaRPr lang="en-US" sz="2400" dirty="0" smtClean="0">
              <a:latin typeface="Comic Sans MS" pitchFamily="66" charset="0"/>
            </a:endParaRPr>
          </a:p>
          <a:p>
            <a:pPr lvl="1">
              <a:buFont typeface="Wingdings" pitchFamily="2" charset="2"/>
              <a:buChar char="Ø"/>
            </a:pPr>
            <a:endParaRPr lang="en-US" b="1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endParaRPr lang="en-US" sz="20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5570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90" name="Rectangle 14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001000" cy="3962400"/>
          </a:xfrm>
        </p:spPr>
        <p:txBody>
          <a:bodyPr/>
          <a:lstStyle/>
          <a:p>
            <a:r>
              <a:rPr lang="en-US" sz="4400" i="1" dirty="0" smtClean="0">
                <a:latin typeface="Comic Sans MS" pitchFamily="66" charset="0"/>
              </a:rPr>
              <a:t>“Those </a:t>
            </a:r>
            <a:r>
              <a:rPr lang="en-US" sz="4400" i="1" dirty="0">
                <a:latin typeface="Comic Sans MS" pitchFamily="66" charset="0"/>
              </a:rPr>
              <a:t>who would give up essential liberty to purchase a little temporary safety deserve neither liberty nor safety</a:t>
            </a:r>
            <a:r>
              <a:rPr lang="en-US" sz="4400" i="1" dirty="0" smtClean="0">
                <a:latin typeface="Comic Sans MS" pitchFamily="66" charset="0"/>
              </a:rPr>
              <a:t>.”</a:t>
            </a:r>
            <a:br>
              <a:rPr lang="en-US" sz="4400" i="1" dirty="0" smtClean="0">
                <a:latin typeface="Comic Sans MS" pitchFamily="66" charset="0"/>
              </a:rPr>
            </a:br>
            <a:r>
              <a:rPr lang="en-US" sz="2800" b="0" dirty="0" smtClean="0">
                <a:latin typeface="Comic Sans MS" pitchFamily="66" charset="0"/>
              </a:rPr>
              <a:t>-Benjamin Franklin</a:t>
            </a:r>
            <a:endParaRPr lang="en-US" sz="2800" b="0" dirty="0">
              <a:latin typeface="Comic Sans MS" pitchFamily="66" charset="0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1"/>
          </p:nvPr>
        </p:nvSpPr>
        <p:spPr>
          <a:xfrm>
            <a:off x="533400" y="4724400"/>
            <a:ext cx="8305800" cy="14478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Comic Sans MS" pitchFamily="66" charset="0"/>
              </a:rPr>
              <a:t>What did Franklin mean by this statement?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Comic Sans MS" pitchFamily="66" charset="0"/>
              </a:rPr>
              <a:t>Do you agree with him?</a:t>
            </a:r>
          </a:p>
          <a:p>
            <a:pPr lvl="1">
              <a:buFont typeface="Wingdings" pitchFamily="2" charset="2"/>
              <a:buChar char="Ø"/>
            </a:pPr>
            <a:endParaRPr lang="en-US" sz="26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endParaRPr lang="en-US" sz="2400" dirty="0" smtClean="0">
              <a:latin typeface="Comic Sans MS" pitchFamily="66" charset="0"/>
            </a:endParaRPr>
          </a:p>
          <a:p>
            <a:pPr lvl="1">
              <a:buFont typeface="Wingdings" pitchFamily="2" charset="2"/>
              <a:buChar char="Ø"/>
            </a:pPr>
            <a:endParaRPr lang="en-US" b="1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endParaRPr lang="en-US" sz="20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2556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90" name="Rectangle 14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001000" cy="609600"/>
          </a:xfrm>
        </p:spPr>
        <p:txBody>
          <a:bodyPr/>
          <a:lstStyle/>
          <a:p>
            <a:r>
              <a:rPr lang="en-US" sz="4400" dirty="0" smtClean="0">
                <a:latin typeface="Comic Sans MS" pitchFamily="66" charset="0"/>
              </a:rPr>
              <a:t>Politics</a:t>
            </a:r>
            <a:endParaRPr lang="en-US" sz="4400" dirty="0">
              <a:latin typeface="Comic Sans MS" pitchFamily="66" charset="0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1"/>
          </p:nvPr>
        </p:nvSpPr>
        <p:spPr>
          <a:xfrm>
            <a:off x="533400" y="1219200"/>
            <a:ext cx="8305800" cy="53340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Comic Sans MS" pitchFamily="66" charset="0"/>
              </a:rPr>
              <a:t>The process of deciding </a:t>
            </a:r>
            <a:r>
              <a:rPr lang="en-US" sz="2800" u="sng" dirty="0" smtClean="0">
                <a:latin typeface="Comic Sans MS" pitchFamily="66" charset="0"/>
              </a:rPr>
              <a:t>who</a:t>
            </a:r>
            <a:r>
              <a:rPr lang="en-US" sz="2800" dirty="0" smtClean="0">
                <a:latin typeface="Comic Sans MS" pitchFamily="66" charset="0"/>
              </a:rPr>
              <a:t> gets what, </a:t>
            </a:r>
            <a:r>
              <a:rPr lang="en-US" sz="2800" u="sng" dirty="0" smtClean="0">
                <a:latin typeface="Comic Sans MS" pitchFamily="66" charset="0"/>
              </a:rPr>
              <a:t>when</a:t>
            </a:r>
            <a:r>
              <a:rPr lang="en-US" sz="2800" dirty="0" smtClean="0">
                <a:latin typeface="Comic Sans MS" pitchFamily="66" charset="0"/>
              </a:rPr>
              <a:t>, and </a:t>
            </a:r>
            <a:r>
              <a:rPr lang="en-US" sz="2800" u="sng" smtClean="0">
                <a:latin typeface="Comic Sans MS" pitchFamily="66" charset="0"/>
              </a:rPr>
              <a:t>how</a:t>
            </a:r>
            <a:r>
              <a:rPr lang="en-US" sz="2800" smtClean="0">
                <a:latin typeface="Comic Sans MS" pitchFamily="66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sz="2600" smtClean="0">
                <a:latin typeface="Comic Sans MS" pitchFamily="66" charset="0"/>
              </a:rPr>
              <a:t>Key </a:t>
            </a:r>
            <a:r>
              <a:rPr lang="en-US" sz="2600" dirty="0" smtClean="0">
                <a:latin typeface="Comic Sans MS" pitchFamily="66" charset="0"/>
              </a:rPr>
              <a:t>concepts in politics:</a:t>
            </a:r>
          </a:p>
          <a:p>
            <a:pPr lvl="2">
              <a:buFont typeface="Wingdings" pitchFamily="2" charset="2"/>
              <a:buChar char="Ø"/>
            </a:pPr>
            <a:r>
              <a:rPr lang="en-US" sz="2400" b="1" dirty="0" smtClean="0">
                <a:latin typeface="Comic Sans MS" pitchFamily="66" charset="0"/>
              </a:rPr>
              <a:t>Power</a:t>
            </a:r>
          </a:p>
          <a:p>
            <a:pPr lvl="3">
              <a:buFont typeface="Wingdings" pitchFamily="2" charset="2"/>
              <a:buChar char="Ø"/>
            </a:pPr>
            <a:r>
              <a:rPr lang="en-US" sz="2200" dirty="0" smtClean="0">
                <a:latin typeface="Comic Sans MS" pitchFamily="66" charset="0"/>
              </a:rPr>
              <a:t>What are examples of power in everyday life?</a:t>
            </a:r>
          </a:p>
          <a:p>
            <a:pPr lvl="2">
              <a:buFont typeface="Wingdings" pitchFamily="2" charset="2"/>
              <a:buChar char="Ø"/>
            </a:pPr>
            <a:r>
              <a:rPr lang="en-US" sz="2400" b="1" dirty="0" smtClean="0">
                <a:latin typeface="Comic Sans MS" pitchFamily="66" charset="0"/>
              </a:rPr>
              <a:t>Legitimate</a:t>
            </a:r>
          </a:p>
          <a:p>
            <a:pPr lvl="3">
              <a:buFont typeface="Wingdings" pitchFamily="2" charset="2"/>
              <a:buChar char="Ø"/>
            </a:pPr>
            <a:r>
              <a:rPr lang="en-US" sz="2200" dirty="0" smtClean="0">
                <a:latin typeface="Comic Sans MS" pitchFamily="66" charset="0"/>
              </a:rPr>
              <a:t>Accepted as “right” or proper</a:t>
            </a:r>
          </a:p>
          <a:p>
            <a:pPr lvl="2">
              <a:buFont typeface="Wingdings" pitchFamily="2" charset="2"/>
              <a:buChar char="Ø"/>
            </a:pPr>
            <a:r>
              <a:rPr lang="en-US" sz="2400" b="1" dirty="0" smtClean="0">
                <a:latin typeface="Comic Sans MS" pitchFamily="66" charset="0"/>
              </a:rPr>
              <a:t>Authority </a:t>
            </a:r>
          </a:p>
          <a:p>
            <a:pPr lvl="3">
              <a:buFont typeface="Wingdings" pitchFamily="2" charset="2"/>
              <a:buChar char="Ø"/>
            </a:pPr>
            <a:r>
              <a:rPr lang="en-US" sz="2200" dirty="0" smtClean="0">
                <a:latin typeface="Comic Sans MS" pitchFamily="66" charset="0"/>
              </a:rPr>
              <a:t>-Power that is recognized as legitimate</a:t>
            </a:r>
          </a:p>
          <a:p>
            <a:pPr lvl="2">
              <a:buFont typeface="Wingdings" pitchFamily="2" charset="2"/>
              <a:buChar char="Ø"/>
            </a:pPr>
            <a:r>
              <a:rPr lang="en-US" sz="2400" b="1" dirty="0" smtClean="0">
                <a:latin typeface="Comic Sans MS" pitchFamily="66" charset="0"/>
              </a:rPr>
              <a:t>Resources</a:t>
            </a:r>
          </a:p>
          <a:p>
            <a:pPr lvl="3">
              <a:buFont typeface="Wingdings" pitchFamily="2" charset="2"/>
              <a:buChar char="Ø"/>
            </a:pPr>
            <a:r>
              <a:rPr lang="en-US" sz="2000" dirty="0" smtClean="0">
                <a:latin typeface="Comic Sans MS" pitchFamily="66" charset="0"/>
              </a:rPr>
              <a:t>Always be winners and losers in politics</a:t>
            </a:r>
          </a:p>
          <a:p>
            <a:pPr lvl="2">
              <a:buFont typeface="Wingdings" pitchFamily="2" charset="2"/>
              <a:buChar char="Ø"/>
            </a:pPr>
            <a:r>
              <a:rPr lang="en-US" sz="2400" b="1" dirty="0">
                <a:latin typeface="Comic Sans MS" pitchFamily="66" charset="0"/>
              </a:rPr>
              <a:t>Government</a:t>
            </a:r>
            <a:endParaRPr lang="en-US" sz="2400" b="1" dirty="0" smtClean="0">
              <a:latin typeface="Comic Sans MS" pitchFamily="66" charset="0"/>
            </a:endParaRPr>
          </a:p>
          <a:p>
            <a:pPr lvl="1">
              <a:buFont typeface="Wingdings" pitchFamily="2" charset="2"/>
              <a:buChar char="Ø"/>
            </a:pPr>
            <a:endParaRPr lang="en-US" b="1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endParaRPr lang="en-US" sz="20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7962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90" name="Rectangle 14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001000" cy="990600"/>
          </a:xfrm>
        </p:spPr>
        <p:txBody>
          <a:bodyPr/>
          <a:lstStyle/>
          <a:p>
            <a:r>
              <a:rPr lang="en-US" sz="4400" dirty="0" smtClean="0">
                <a:latin typeface="Comic Sans MS" pitchFamily="66" charset="0"/>
              </a:rPr>
              <a:t>Functions of Government</a:t>
            </a:r>
            <a:endParaRPr lang="en-US" sz="4400" dirty="0">
              <a:latin typeface="Comic Sans MS" pitchFamily="66" charset="0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1"/>
          </p:nvPr>
        </p:nvSpPr>
        <p:spPr>
          <a:xfrm>
            <a:off x="533400" y="1905000"/>
            <a:ext cx="8305800" cy="42672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Comic Sans MS" pitchFamily="66" charset="0"/>
              </a:rPr>
              <a:t>What do you think are some of the functions of government?</a:t>
            </a:r>
          </a:p>
          <a:p>
            <a:pPr lvl="1">
              <a:buFont typeface="Wingdings" pitchFamily="2" charset="2"/>
              <a:buChar char="Ø"/>
            </a:pPr>
            <a:r>
              <a:rPr lang="en-US" sz="2600" dirty="0" smtClean="0">
                <a:latin typeface="Comic Sans MS" pitchFamily="66" charset="0"/>
              </a:rPr>
              <a:t>Keep Order</a:t>
            </a:r>
          </a:p>
          <a:p>
            <a:pPr lvl="1">
              <a:buFont typeface="Wingdings" pitchFamily="2" charset="2"/>
              <a:buChar char="Ø"/>
            </a:pPr>
            <a:r>
              <a:rPr lang="en-US" sz="2600" dirty="0" smtClean="0">
                <a:latin typeface="Comic Sans MS" pitchFamily="66" charset="0"/>
              </a:rPr>
              <a:t>Provide Security/Protection</a:t>
            </a:r>
          </a:p>
          <a:p>
            <a:pPr lvl="1">
              <a:buFont typeface="Wingdings" pitchFamily="2" charset="2"/>
              <a:buChar char="Ø"/>
            </a:pPr>
            <a:r>
              <a:rPr lang="en-US" sz="2600" dirty="0" smtClean="0">
                <a:latin typeface="Comic Sans MS" pitchFamily="66" charset="0"/>
              </a:rPr>
              <a:t>Provide Services</a:t>
            </a:r>
          </a:p>
          <a:p>
            <a:pPr lvl="1">
              <a:buFont typeface="Wingdings" pitchFamily="2" charset="2"/>
              <a:buChar char="Ø"/>
            </a:pPr>
            <a:r>
              <a:rPr lang="en-US" sz="2600" dirty="0" smtClean="0">
                <a:latin typeface="Comic Sans MS" pitchFamily="66" charset="0"/>
              </a:rPr>
              <a:t>Guide the community</a:t>
            </a:r>
            <a:endParaRPr lang="en-US" sz="28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Comic Sans MS" pitchFamily="66" charset="0"/>
              </a:rPr>
              <a:t>What is “</a:t>
            </a:r>
            <a:r>
              <a:rPr lang="en-US" sz="2800" b="1" dirty="0" smtClean="0">
                <a:latin typeface="Comic Sans MS" pitchFamily="66" charset="0"/>
              </a:rPr>
              <a:t>social order</a:t>
            </a:r>
            <a:r>
              <a:rPr lang="en-US" sz="2800" dirty="0" smtClean="0">
                <a:latin typeface="Comic Sans MS" pitchFamily="66" charset="0"/>
              </a:rPr>
              <a:t>”?</a:t>
            </a:r>
          </a:p>
          <a:p>
            <a:pPr lvl="1">
              <a:buFont typeface="Wingdings" pitchFamily="2" charset="2"/>
              <a:buChar char="Ø"/>
            </a:pPr>
            <a:r>
              <a:rPr lang="en-US" sz="2600" dirty="0" smtClean="0">
                <a:latin typeface="Comic Sans MS" pitchFamily="66" charset="0"/>
              </a:rPr>
              <a:t>Why do we want or strive for “social order”?</a:t>
            </a:r>
          </a:p>
          <a:p>
            <a:pPr lvl="1">
              <a:buFont typeface="Wingdings" pitchFamily="2" charset="2"/>
              <a:buChar char="Ø"/>
            </a:pPr>
            <a:endParaRPr lang="en-US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endParaRPr lang="en-US" sz="2400" dirty="0" smtClean="0">
              <a:latin typeface="Comic Sans MS" pitchFamily="66" charset="0"/>
            </a:endParaRPr>
          </a:p>
          <a:p>
            <a:pPr lvl="1">
              <a:buFont typeface="Wingdings" pitchFamily="2" charset="2"/>
              <a:buChar char="Ø"/>
            </a:pPr>
            <a:endParaRPr lang="en-US" b="1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endParaRPr lang="en-US" sz="20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9796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90" name="Rectangle 14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001000" cy="1295400"/>
          </a:xfrm>
        </p:spPr>
        <p:txBody>
          <a:bodyPr/>
          <a:lstStyle/>
          <a:p>
            <a:r>
              <a:rPr lang="en-US" sz="4400" dirty="0" smtClean="0">
                <a:latin typeface="Comic Sans MS" pitchFamily="66" charset="0"/>
              </a:rPr>
              <a:t>Rights, Duties &amp; Responsibilities</a:t>
            </a:r>
            <a:endParaRPr lang="en-US" sz="4400" dirty="0">
              <a:latin typeface="Comic Sans MS" pitchFamily="66" charset="0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1"/>
          </p:nvPr>
        </p:nvSpPr>
        <p:spPr>
          <a:xfrm>
            <a:off x="533400" y="1905000"/>
            <a:ext cx="8305800" cy="42672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800" i="1" dirty="0" smtClean="0">
                <a:latin typeface="Comic Sans MS" pitchFamily="66" charset="0"/>
              </a:rPr>
              <a:t>“American </a:t>
            </a:r>
            <a:r>
              <a:rPr lang="en-US" sz="2800" i="1" dirty="0">
                <a:latin typeface="Comic Sans MS" pitchFamily="66" charset="0"/>
              </a:rPr>
              <a:t>c</a:t>
            </a:r>
            <a:r>
              <a:rPr lang="en-US" sz="2800" i="1" dirty="0" smtClean="0">
                <a:latin typeface="Comic Sans MS" pitchFamily="66" charset="0"/>
              </a:rPr>
              <a:t>itizens have both rights, duties and responsibilities.”</a:t>
            </a:r>
          </a:p>
          <a:p>
            <a:pPr marL="0" indent="0">
              <a:buNone/>
            </a:pPr>
            <a:endParaRPr lang="en-US" sz="2800" i="1" dirty="0" smtClean="0">
              <a:latin typeface="Comic Sans MS" pitchFamily="66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600" dirty="0" smtClean="0">
                <a:latin typeface="Comic Sans MS" pitchFamily="66" charset="0"/>
              </a:rPr>
              <a:t>What does this statement mean?</a:t>
            </a:r>
          </a:p>
          <a:p>
            <a:pPr marL="457200" lvl="1" indent="0">
              <a:buNone/>
            </a:pPr>
            <a:endParaRPr lang="en-US" sz="2600" dirty="0" smtClean="0">
              <a:latin typeface="Comic Sans MS" pitchFamily="66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600" dirty="0" smtClean="0">
                <a:latin typeface="Comic Sans MS" pitchFamily="66" charset="0"/>
              </a:rPr>
              <a:t>What is the difference between these three terms?</a:t>
            </a:r>
          </a:p>
          <a:p>
            <a:pPr marL="457200" lvl="1" indent="0">
              <a:buNone/>
            </a:pPr>
            <a:endParaRPr lang="en-US" sz="26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endParaRPr lang="en-US" sz="2400" dirty="0" smtClean="0">
              <a:latin typeface="Comic Sans MS" pitchFamily="66" charset="0"/>
            </a:endParaRPr>
          </a:p>
          <a:p>
            <a:pPr lvl="1">
              <a:buFont typeface="Wingdings" pitchFamily="2" charset="2"/>
              <a:buChar char="Ø"/>
            </a:pPr>
            <a:endParaRPr lang="en-US" b="1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endParaRPr lang="en-US" sz="20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9503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Duties and Responsibilities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600200"/>
            <a:ext cx="3924300" cy="328725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Duties</a:t>
            </a:r>
          </a:p>
          <a:p>
            <a:pPr lvl="1"/>
            <a:r>
              <a:rPr lang="en-US" dirty="0" smtClean="0"/>
              <a:t>Pay taxes</a:t>
            </a:r>
          </a:p>
          <a:p>
            <a:pPr lvl="1"/>
            <a:r>
              <a:rPr lang="en-US" dirty="0" smtClean="0"/>
              <a:t>Obey the law</a:t>
            </a:r>
          </a:p>
          <a:p>
            <a:pPr lvl="1"/>
            <a:r>
              <a:rPr lang="en-US" dirty="0" smtClean="0"/>
              <a:t>Serve in court</a:t>
            </a:r>
          </a:p>
          <a:p>
            <a:pPr lvl="1"/>
            <a:r>
              <a:rPr lang="en-US" dirty="0" smtClean="0"/>
              <a:t>Defend the nation</a:t>
            </a:r>
          </a:p>
          <a:p>
            <a:pPr lvl="1"/>
            <a:r>
              <a:rPr lang="en-US" dirty="0" smtClean="0"/>
              <a:t>Go to school														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48200" y="1644134"/>
            <a:ext cx="381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Responsibilities</a:t>
            </a:r>
            <a:endParaRPr lang="en-US" sz="24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48200" y="2209800"/>
            <a:ext cx="3733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--Vote and speak up!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--Be informed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--Respect the rights of others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--Respect diversity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--Participate in the community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23686" y="5398532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Rights – Liberty, Equality, Security</a:t>
            </a:r>
            <a:endParaRPr lang="en-US" sz="2400" dirty="0">
              <a:solidFill>
                <a:srgbClr val="0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5922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90" name="Rectangle 14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01000" cy="838200"/>
          </a:xfrm>
        </p:spPr>
        <p:txBody>
          <a:bodyPr/>
          <a:lstStyle/>
          <a:p>
            <a:r>
              <a:rPr lang="en-US" sz="4400" dirty="0" smtClean="0">
                <a:latin typeface="Comic Sans MS" pitchFamily="66" charset="0"/>
              </a:rPr>
              <a:t>Economic Systems</a:t>
            </a:r>
            <a:endParaRPr lang="en-US" sz="4400" dirty="0">
              <a:latin typeface="Comic Sans MS" pitchFamily="66" charset="0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1"/>
          </p:nvPr>
        </p:nvSpPr>
        <p:spPr>
          <a:xfrm>
            <a:off x="533400" y="1143000"/>
            <a:ext cx="8305800" cy="50292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Comic Sans MS" pitchFamily="66" charset="0"/>
              </a:rPr>
              <a:t>Difference in economic systems?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latin typeface="Comic Sans MS" pitchFamily="66" charset="0"/>
              </a:rPr>
              <a:t>– how much control a government has over decisions regarding economic production and distribution of wealth.</a:t>
            </a:r>
          </a:p>
          <a:p>
            <a:pPr>
              <a:buFont typeface="Wingdings" pitchFamily="2" charset="2"/>
              <a:buChar char="Ø"/>
            </a:pPr>
            <a:r>
              <a:rPr lang="en-US" sz="2600" dirty="0" smtClean="0">
                <a:latin typeface="Comic Sans MS" pitchFamily="66" charset="0"/>
              </a:rPr>
              <a:t>Two main types of economic systems?</a:t>
            </a:r>
          </a:p>
          <a:p>
            <a:pPr>
              <a:buFont typeface="Wingdings" pitchFamily="2" charset="2"/>
              <a:buChar char="Ø"/>
            </a:pPr>
            <a:r>
              <a:rPr lang="en-US" sz="2600" dirty="0" smtClean="0">
                <a:latin typeface="Comic Sans MS" pitchFamily="66" charset="0"/>
              </a:rPr>
              <a:t>How do they differ?</a:t>
            </a:r>
          </a:p>
          <a:p>
            <a:pPr>
              <a:buFont typeface="Wingdings" pitchFamily="2" charset="2"/>
              <a:buChar char="Ø"/>
            </a:pPr>
            <a:r>
              <a:rPr lang="en-US" sz="2600" dirty="0" smtClean="0">
                <a:latin typeface="Comic Sans MS" pitchFamily="66" charset="0"/>
              </a:rPr>
              <a:t>Country examples of each?</a:t>
            </a:r>
          </a:p>
          <a:p>
            <a:pPr>
              <a:buFont typeface="Wingdings" pitchFamily="2" charset="2"/>
              <a:buChar char="Ø"/>
            </a:pPr>
            <a:r>
              <a:rPr lang="en-US" sz="2600" dirty="0" smtClean="0">
                <a:latin typeface="Comic Sans MS" pitchFamily="66" charset="0"/>
              </a:rPr>
              <a:t>Can the two ever co-exist?</a:t>
            </a:r>
          </a:p>
          <a:p>
            <a:pPr>
              <a:buFont typeface="Wingdings" pitchFamily="2" charset="2"/>
              <a:buChar char="Ø"/>
            </a:pPr>
            <a:r>
              <a:rPr lang="en-US" sz="2600" dirty="0" smtClean="0">
                <a:latin typeface="Comic Sans MS" pitchFamily="66" charset="0"/>
              </a:rPr>
              <a:t>Two different types of capitalism?</a:t>
            </a:r>
          </a:p>
          <a:p>
            <a:pPr>
              <a:buFont typeface="Wingdings" pitchFamily="2" charset="2"/>
              <a:buChar char="Ø"/>
            </a:pPr>
            <a:r>
              <a:rPr lang="en-US" sz="2600" dirty="0" smtClean="0">
                <a:latin typeface="Comic Sans MS" pitchFamily="66" charset="0"/>
              </a:rPr>
              <a:t>When is government allowed to intervene and regulate in “regulated capitalism”?</a:t>
            </a:r>
          </a:p>
          <a:p>
            <a:pPr>
              <a:buFont typeface="Wingdings" pitchFamily="2" charset="2"/>
              <a:buChar char="Ø"/>
            </a:pPr>
            <a:endParaRPr lang="en-US" sz="2400" dirty="0" smtClean="0">
              <a:latin typeface="Comic Sans MS" pitchFamily="66" charset="0"/>
            </a:endParaRPr>
          </a:p>
          <a:p>
            <a:pPr lvl="1">
              <a:buFont typeface="Wingdings" pitchFamily="2" charset="2"/>
              <a:buChar char="Ø"/>
            </a:pPr>
            <a:endParaRPr lang="en-US" b="1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endParaRPr lang="en-US" sz="20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4949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 descr="Barbour_6e_Figure 1.1.jpg"/>
          <p:cNvPicPr>
            <a:picLocks noGrp="1" noChangeAspect="1"/>
          </p:cNvPicPr>
          <p:nvPr isPhoto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79475"/>
            <a:ext cx="9144000" cy="5097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39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90" name="Rectangle 14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001000" cy="914400"/>
          </a:xfrm>
        </p:spPr>
        <p:txBody>
          <a:bodyPr/>
          <a:lstStyle/>
          <a:p>
            <a:r>
              <a:rPr lang="en-US" sz="4400" dirty="0" smtClean="0">
                <a:latin typeface="Comic Sans MS" pitchFamily="66" charset="0"/>
              </a:rPr>
              <a:t>Political Systems</a:t>
            </a:r>
            <a:endParaRPr lang="en-US" sz="4400" dirty="0">
              <a:latin typeface="Comic Sans MS" pitchFamily="66" charset="0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1"/>
          </p:nvPr>
        </p:nvSpPr>
        <p:spPr>
          <a:xfrm>
            <a:off x="533400" y="1828800"/>
            <a:ext cx="8305800" cy="43434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800" dirty="0">
                <a:latin typeface="Comic Sans MS" pitchFamily="66" charset="0"/>
              </a:rPr>
              <a:t>Difference in </a:t>
            </a:r>
            <a:r>
              <a:rPr lang="en-US" sz="2800" dirty="0" smtClean="0">
                <a:latin typeface="Comic Sans MS" pitchFamily="66" charset="0"/>
              </a:rPr>
              <a:t>political systems</a:t>
            </a:r>
            <a:r>
              <a:rPr lang="en-US" sz="2800" dirty="0">
                <a:latin typeface="Comic Sans MS" pitchFamily="66" charset="0"/>
              </a:rPr>
              <a:t>?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>
                <a:latin typeface="Comic Sans MS" pitchFamily="66" charset="0"/>
              </a:rPr>
              <a:t>– how much </a:t>
            </a:r>
            <a:r>
              <a:rPr lang="en-US" dirty="0" smtClean="0">
                <a:latin typeface="Comic Sans MS" pitchFamily="66" charset="0"/>
              </a:rPr>
              <a:t>power &amp; control </a:t>
            </a:r>
            <a:r>
              <a:rPr lang="en-US" dirty="0">
                <a:latin typeface="Comic Sans MS" pitchFamily="66" charset="0"/>
              </a:rPr>
              <a:t>a government has over </a:t>
            </a:r>
            <a:r>
              <a:rPr lang="en-US" dirty="0" smtClean="0">
                <a:latin typeface="Comic Sans MS" pitchFamily="66" charset="0"/>
              </a:rPr>
              <a:t>individuals’ lives.</a:t>
            </a:r>
          </a:p>
          <a:p>
            <a:pPr lvl="1">
              <a:buFont typeface="Wingdings" pitchFamily="2" charset="2"/>
              <a:buChar char="Ø"/>
            </a:pPr>
            <a:endParaRPr lang="en-US" dirty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u="sng" dirty="0" smtClean="0">
                <a:latin typeface="Comic Sans MS" pitchFamily="66" charset="0"/>
              </a:rPr>
              <a:t>Authoritarian</a:t>
            </a:r>
            <a:r>
              <a:rPr lang="en-US" sz="2800" dirty="0" smtClean="0">
                <a:latin typeface="Comic Sans MS" pitchFamily="66" charset="0"/>
              </a:rPr>
              <a:t> vs. </a:t>
            </a:r>
            <a:r>
              <a:rPr lang="en-US" sz="2800" u="sng" dirty="0" smtClean="0">
                <a:latin typeface="Comic Sans MS" pitchFamily="66" charset="0"/>
              </a:rPr>
              <a:t>Democracy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 smtClean="0">
                <a:latin typeface="Comic Sans MS" pitchFamily="66" charset="0"/>
              </a:rPr>
              <a:t>Examples of authoritarian type political systems?</a:t>
            </a:r>
          </a:p>
          <a:p>
            <a:pPr lvl="1">
              <a:buFont typeface="Wingdings" pitchFamily="2" charset="2"/>
              <a:buChar char="Ø"/>
            </a:pPr>
            <a:endParaRPr lang="en-US" sz="26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endParaRPr lang="en-US" sz="2400" dirty="0" smtClean="0">
              <a:latin typeface="Comic Sans MS" pitchFamily="66" charset="0"/>
            </a:endParaRPr>
          </a:p>
          <a:p>
            <a:pPr lvl="1">
              <a:buFont typeface="Wingdings" pitchFamily="2" charset="2"/>
              <a:buChar char="Ø"/>
            </a:pPr>
            <a:endParaRPr lang="en-US" b="1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endParaRPr lang="en-US" sz="20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98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 descr="Barbour_6e_Figure 1.2.jpg"/>
          <p:cNvPicPr>
            <a:picLocks noGrp="1" noChangeAspect="1"/>
          </p:cNvPicPr>
          <p:nvPr isPhoto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656"/>
          <a:stretch/>
        </p:blipFill>
        <p:spPr bwMode="auto">
          <a:xfrm>
            <a:off x="2667000" y="0"/>
            <a:ext cx="423718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659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 for report on state">
  <a:themeElements>
    <a:clrScheme name="Fireworks 9">
      <a:dk1>
        <a:srgbClr val="000099"/>
      </a:dk1>
      <a:lt1>
        <a:srgbClr val="FFFFFF"/>
      </a:lt1>
      <a:dk2>
        <a:srgbClr val="FFFFFF"/>
      </a:dk2>
      <a:lt2>
        <a:srgbClr val="99CCFF"/>
      </a:lt2>
      <a:accent1>
        <a:srgbClr val="0099CC"/>
      </a:accent1>
      <a:accent2>
        <a:srgbClr val="CC0000"/>
      </a:accent2>
      <a:accent3>
        <a:srgbClr val="FFFFFF"/>
      </a:accent3>
      <a:accent4>
        <a:srgbClr val="000082"/>
      </a:accent4>
      <a:accent5>
        <a:srgbClr val="AACAE2"/>
      </a:accent5>
      <a:accent6>
        <a:srgbClr val="B90000"/>
      </a:accent6>
      <a:hlink>
        <a:srgbClr val="0099FF"/>
      </a:hlink>
      <a:folHlink>
        <a:srgbClr val="66CCFF"/>
      </a:folHlink>
    </a:clrScheme>
    <a:fontScheme name="Fireworks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  <a:cs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  <a:cs typeface="Times New Roman" charset="0"/>
          </a:defRPr>
        </a:defPPr>
      </a:lstStyle>
    </a:lnDef>
  </a:objectDefaults>
  <a:extraClrSchemeLst>
    <a:extraClrScheme>
      <a:clrScheme name="Fireworks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works 7">
        <a:dk1>
          <a:srgbClr val="A50021"/>
        </a:dk1>
        <a:lt1>
          <a:srgbClr val="FFFFFF"/>
        </a:lt1>
        <a:dk2>
          <a:srgbClr val="FFFFFF"/>
        </a:dk2>
        <a:lt2>
          <a:srgbClr val="C27474"/>
        </a:lt2>
        <a:accent1>
          <a:srgbClr val="A50021"/>
        </a:accent1>
        <a:accent2>
          <a:srgbClr val="D19FA6"/>
        </a:accent2>
        <a:accent3>
          <a:srgbClr val="FFFFFF"/>
        </a:accent3>
        <a:accent4>
          <a:srgbClr val="8C001B"/>
        </a:accent4>
        <a:accent5>
          <a:srgbClr val="CFAAAB"/>
        </a:accent5>
        <a:accent6>
          <a:srgbClr val="BD9096"/>
        </a:accent6>
        <a:hlink>
          <a:srgbClr val="A50021"/>
        </a:hlink>
        <a:folHlink>
          <a:srgbClr val="FE1F0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works 8">
        <a:dk1>
          <a:srgbClr val="A50021"/>
        </a:dk1>
        <a:lt1>
          <a:srgbClr val="FFFFFF"/>
        </a:lt1>
        <a:dk2>
          <a:srgbClr val="FFFFFF"/>
        </a:dk2>
        <a:lt2>
          <a:srgbClr val="C27474"/>
        </a:lt2>
        <a:accent1>
          <a:srgbClr val="772F3B"/>
        </a:accent1>
        <a:accent2>
          <a:srgbClr val="D19FA6"/>
        </a:accent2>
        <a:accent3>
          <a:srgbClr val="FFFFFF"/>
        </a:accent3>
        <a:accent4>
          <a:srgbClr val="8C001B"/>
        </a:accent4>
        <a:accent5>
          <a:srgbClr val="BDADAF"/>
        </a:accent5>
        <a:accent6>
          <a:srgbClr val="BD9096"/>
        </a:accent6>
        <a:hlink>
          <a:srgbClr val="A50021"/>
        </a:hlink>
        <a:folHlink>
          <a:srgbClr val="FE1F0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works 9">
        <a:dk1>
          <a:srgbClr val="000099"/>
        </a:dk1>
        <a:lt1>
          <a:srgbClr val="FFFFFF"/>
        </a:lt1>
        <a:dk2>
          <a:srgbClr val="FFFFFF"/>
        </a:dk2>
        <a:lt2>
          <a:srgbClr val="99CCFF"/>
        </a:lt2>
        <a:accent1>
          <a:srgbClr val="0099CC"/>
        </a:accent1>
        <a:accent2>
          <a:srgbClr val="CC0000"/>
        </a:accent2>
        <a:accent3>
          <a:srgbClr val="FFFFFF"/>
        </a:accent3>
        <a:accent4>
          <a:srgbClr val="000082"/>
        </a:accent4>
        <a:accent5>
          <a:srgbClr val="AACAE2"/>
        </a:accent5>
        <a:accent6>
          <a:srgbClr val="B90000"/>
        </a:accent6>
        <a:hlink>
          <a:srgbClr val="0099FF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for report on state</Template>
  <TotalTime>10991</TotalTime>
  <Words>695</Words>
  <Application>Microsoft Office PowerPoint</Application>
  <PresentationFormat>On-screen Show (4:3)</PresentationFormat>
  <Paragraphs>125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Presentation for report on state</vt:lpstr>
      <vt:lpstr>INTRODUCTION TO POLITICS</vt:lpstr>
      <vt:lpstr>Politics</vt:lpstr>
      <vt:lpstr>Functions of Government</vt:lpstr>
      <vt:lpstr>Rights, Duties &amp; Responsibilities</vt:lpstr>
      <vt:lpstr>Duties and Responsibilities</vt:lpstr>
      <vt:lpstr>Economic Systems</vt:lpstr>
      <vt:lpstr>PowerPoint Presentation</vt:lpstr>
      <vt:lpstr>Political Systems</vt:lpstr>
      <vt:lpstr>PowerPoint Presentation</vt:lpstr>
      <vt:lpstr>Procedural vs. Substantive Guarantees</vt:lpstr>
      <vt:lpstr>Direct vs. Representative Democracy</vt:lpstr>
      <vt:lpstr>What is a “republican” form of government (aka: a “republic”)?</vt:lpstr>
      <vt:lpstr>Competing Views of Citizenship</vt:lpstr>
      <vt:lpstr>Theories of Democracy</vt:lpstr>
      <vt:lpstr>Competing views of how “political power” is distributed in America:</vt:lpstr>
      <vt:lpstr>“A Republic, Madam, if you can keep it”  – Benjamin Franklin</vt:lpstr>
      <vt:lpstr>“Those who would give up essential liberty to purchase a little temporary safety deserve neither liberty nor safety.” -Benjamin Franklin</vt:lpstr>
    </vt:vector>
  </TitlesOfParts>
  <Company>Wake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6 Principles of the  United States Constitution</dc:title>
  <dc:creator>wcpss</dc:creator>
  <cp:lastModifiedBy>Brian O'keefe</cp:lastModifiedBy>
  <cp:revision>112</cp:revision>
  <cp:lastPrinted>2013-08-26T19:54:58Z</cp:lastPrinted>
  <dcterms:created xsi:type="dcterms:W3CDTF">2010-09-29T13:25:25Z</dcterms:created>
  <dcterms:modified xsi:type="dcterms:W3CDTF">2018-08-29T18:04:47Z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TC010183741033</vt:lpwstr>
  </property>
</Properties>
</file>