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5" r:id="rId1"/>
  </p:sldMasterIdLst>
  <p:notesMasterIdLst>
    <p:notesMasterId r:id="rId27"/>
  </p:notesMasterIdLst>
  <p:sldIdLst>
    <p:sldId id="353" r:id="rId2"/>
    <p:sldId id="446" r:id="rId3"/>
    <p:sldId id="447" r:id="rId4"/>
    <p:sldId id="448" r:id="rId5"/>
    <p:sldId id="419" r:id="rId6"/>
    <p:sldId id="395" r:id="rId7"/>
    <p:sldId id="309" r:id="rId8"/>
    <p:sldId id="320" r:id="rId9"/>
    <p:sldId id="322" r:id="rId10"/>
    <p:sldId id="421" r:id="rId11"/>
    <p:sldId id="422" r:id="rId12"/>
    <p:sldId id="423" r:id="rId13"/>
    <p:sldId id="424" r:id="rId14"/>
    <p:sldId id="425" r:id="rId15"/>
    <p:sldId id="426" r:id="rId16"/>
    <p:sldId id="427" r:id="rId17"/>
    <p:sldId id="428" r:id="rId18"/>
    <p:sldId id="429" r:id="rId19"/>
    <p:sldId id="430" r:id="rId20"/>
    <p:sldId id="449" r:id="rId21"/>
    <p:sldId id="432" r:id="rId22"/>
    <p:sldId id="433" r:id="rId23"/>
    <p:sldId id="434" r:id="rId24"/>
    <p:sldId id="436" r:id="rId25"/>
    <p:sldId id="44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y,Melissa Kate" initials="MK" lastIdx="8" clrIdx="0">
    <p:extLst/>
  </p:cmAuthor>
  <p:cmAuthor id="2" name="Meg" initials="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921907-CB25-4845-B32F-E05FD87E34C2}">
  <a:tblStyle styleId="{64921907-CB25-4845-B32F-E05FD87E34C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54" autoAdjust="0"/>
    <p:restoredTop sz="76883" autoAdjust="0"/>
  </p:normalViewPr>
  <p:slideViewPr>
    <p:cSldViewPr>
      <p:cViewPr varScale="1">
        <p:scale>
          <a:sx n="43" d="100"/>
          <a:sy n="43" d="100"/>
        </p:scale>
        <p:origin x="436" y="4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1-02T10:52:34.180" idx="1">
    <p:pos x="10" y="10"/>
    <p:text>The alt-text for this describes only the milestones at the top and not the pattern of defense spending since 1940.</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15684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D80C6AB-4EA0-4DF1-8B0A-3088019887A9}" type="slidenum">
              <a:rPr lang="en-US" altLang="en-US" smtClean="0"/>
              <a:pPr eaLnBrk="1" hangingPunct="1">
                <a:spcBef>
                  <a:spcPct val="0"/>
                </a:spcBef>
              </a:pPr>
              <a:t>1</a:t>
            </a:fld>
            <a:endParaRPr lang="en-US"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Defense spending was at its highest absolute levels during World War II, and at its second highest in the post-9/11 period. Above is chart on US spending on national defense since 1940, presented in billions of 2005 dollars.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19</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2146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01283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D66EB5E6-88E2-4867-B0FD-4DE57AB133B8}" type="slidenum">
              <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rPr>
              <a:pPr marL="0" marR="0" lvl="0" indent="0" algn="l" defTabSz="914400" rtl="0" eaLnBrk="1" fontAlgn="auto" latinLnBrk="0" hangingPunct="1">
                <a:lnSpc>
                  <a:spcPct val="100000"/>
                </a:lnSpc>
                <a:spcBef>
                  <a:spcPct val="0"/>
                </a:spcBef>
                <a:spcAft>
                  <a:spcPts val="0"/>
                </a:spcAft>
                <a:buClrTx/>
                <a:buSzTx/>
                <a:buFontTx/>
                <a:buNone/>
                <a:tabLst/>
                <a:defRPr/>
              </a:pPr>
              <a:t>21</a:t>
            </a:fld>
            <a:endParaRPr kumimoji="0" lang="en-US" altLang="en-US" sz="1200" b="0" i="0" u="none" strike="noStrike" kern="0" cap="none" spc="0" normalizeH="0" baseline="0" noProof="0" smtClean="0">
              <a:ln>
                <a:noFill/>
              </a:ln>
              <a:solidFill>
                <a:srgbClr val="000000"/>
              </a:solidFill>
              <a:effectLst/>
              <a:uLnTx/>
              <a:uFillTx/>
              <a:latin typeface="Arial" charset="0"/>
              <a:ea typeface="ＭＳ Ｐゴシック" pitchFamily="34" charset="-128"/>
              <a:cs typeface="Arial"/>
              <a:sym typeface="Aria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34" charset="-128"/>
              </a:rPr>
              <a:t>The president by and large reports to Congress but does so </a:t>
            </a:r>
            <a:r>
              <a:rPr lang="ja-JP" altLang="en-US" smtClean="0">
                <a:ea typeface="ＭＳ Ｐゴシック" pitchFamily="34" charset="-128"/>
              </a:rPr>
              <a:t>“</a:t>
            </a:r>
            <a:r>
              <a:rPr lang="en-US" altLang="en-US" smtClean="0">
                <a:ea typeface="ＭＳ Ｐゴシック" pitchFamily="34" charset="-128"/>
              </a:rPr>
              <a:t>consistent with, but not pursuant to</a:t>
            </a:r>
            <a:r>
              <a:rPr lang="ja-JP" altLang="en-US" smtClean="0">
                <a:ea typeface="ＭＳ Ｐゴシック" pitchFamily="34" charset="-128"/>
              </a:rPr>
              <a:t>”</a:t>
            </a:r>
            <a:r>
              <a:rPr lang="en-US" altLang="en-US" smtClean="0">
                <a:ea typeface="ＭＳ Ｐゴシック" pitchFamily="34" charset="-128"/>
              </a:rPr>
              <a:t> the provisions of the War Powers Act. Thus the 60-day clock does not start. Congress has been unable to start that clock on its own, though the act gives that option. One notable example of a negotiation over the clock was during the Reagan administration with troops in Lebanon. The 60-day clock was extended to an 18-month agreement with Congress. The recent debate over whether U.S. action in Libya constituted “hostilities” or not is an interesting current application.</a:t>
            </a:r>
          </a:p>
        </p:txBody>
      </p:sp>
    </p:spTree>
    <p:extLst>
      <p:ext uri="{BB962C8B-B14F-4D97-AF65-F5344CB8AC3E}">
        <p14:creationId xmlns:p14="http://schemas.microsoft.com/office/powerpoint/2010/main" val="183854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latin typeface="Times New Roman" panose="02020603050405020304" pitchFamily="18" charset="0"/>
              </a:rPr>
              <a:t>The Judiciary</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role in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is fairly limited. The Court tends to dismiss disputes over foreign policy as political in nature.</a:t>
            </a:r>
          </a:p>
          <a:p>
            <a:endParaRPr lang="en-GB"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On the relatively infrequent occasions in which the courts do intervene on foreign and military affairs, it is often to protect a core civil liberty. For instance, the federal courts have ruled on habeas corpus with respect to suspected terrorists who have been detained without trial at Guantanamo Bay, Cuba.</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8793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We continue to face significant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challenges. Four of the most important are trade, terrorism, nuclear weapons, and global climate change. We</a:t>
            </a:r>
            <a:r>
              <a:rPr lang="en-US" altLang="en-US" dirty="0" smtClean="0">
                <a:latin typeface="Times New Roman" panose="02020603050405020304" pitchFamily="18" charset="0"/>
              </a:rPr>
              <a:t>'</a:t>
            </a:r>
            <a:r>
              <a:rPr lang="en-GB" altLang="en-US" dirty="0" err="1" smtClean="0">
                <a:latin typeface="Times New Roman" panose="02020603050405020304" pitchFamily="18" charset="0"/>
              </a:rPr>
              <a:t>ll</a:t>
            </a:r>
            <a:r>
              <a:rPr lang="en-GB" altLang="en-US" dirty="0" smtClean="0">
                <a:latin typeface="Times New Roman" panose="02020603050405020304" pitchFamily="18" charset="0"/>
              </a:rPr>
              <a:t> take an in-depth look at those three in this section.</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64492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dk1"/>
                </a:solidFill>
                <a:latin typeface="Arial"/>
                <a:ea typeface="Arial"/>
                <a:cs typeface="Arial"/>
                <a:sym typeface="Arial"/>
              </a:rPr>
              <a:t>Both the United States and China benefit from trade and globalization; both want to limit the spread of nuclear weapons; and both are served by reining in countries such as Iran and North Korea that threaten peace and stability. Still there are considerable tensions and mistrust as well. China depends on the U.S. market to sell exports and fuel its economic growth. The United States borrows heavily from China, which finances growing U.S. budget deficits by purchasing American Treasury bonds. This type of interaction creates a potentially unhealthy mutual dependency for economic prosperity.</a:t>
            </a:r>
          </a:p>
          <a:p>
            <a:endParaRPr lang="en-US" sz="1200" b="0" i="0" u="none" strike="noStrike" kern="1200" cap="none" baseline="0" dirty="0" smtClean="0">
              <a:solidFill>
                <a:schemeClr val="dk1"/>
              </a:solidFill>
              <a:latin typeface="Arial"/>
              <a:cs typeface="Arial"/>
              <a:sym typeface="Arial"/>
            </a:endParaRPr>
          </a:p>
          <a:p>
            <a:r>
              <a:rPr lang="en-US" sz="1200" b="0" i="0" u="none" strike="noStrike" kern="1200" cap="none" baseline="0" dirty="0" smtClean="0">
                <a:solidFill>
                  <a:schemeClr val="dk1"/>
                </a:solidFill>
                <a:latin typeface="Arial"/>
                <a:ea typeface="Arial"/>
                <a:cs typeface="Arial"/>
                <a:sym typeface="Arial"/>
              </a:rPr>
              <a:t>At the same time, China is modernizing its navy, missiles, aircraft, cyber warfare capabilities, and anti-satellite weapons. In a move deemed provocative by many of its neighbors, China has even constructed artificial islands in the South China Sea and</a:t>
            </a:r>
          </a:p>
          <a:p>
            <a:r>
              <a:rPr lang="en-US" sz="1200" b="0" i="0" u="none" strike="noStrike" kern="1200" cap="none" baseline="0" dirty="0" smtClean="0">
                <a:solidFill>
                  <a:schemeClr val="dk1"/>
                </a:solidFill>
                <a:latin typeface="Arial"/>
                <a:ea typeface="Arial"/>
                <a:cs typeface="Arial"/>
                <a:sym typeface="Arial"/>
              </a:rPr>
              <a:t>claimed sovereignty over them—giving it a stronger foothold for military action and a tighter grip on a major transit route for global trade. In response, the United States has begun deploying more military forces in the Pacific, including a new deployment</a:t>
            </a:r>
          </a:p>
          <a:p>
            <a:r>
              <a:rPr lang="en-US" sz="1200" b="0" i="0" u="none" strike="noStrike" kern="1200" cap="none" baseline="0" dirty="0" smtClean="0">
                <a:solidFill>
                  <a:schemeClr val="dk1"/>
                </a:solidFill>
                <a:latin typeface="Arial"/>
                <a:ea typeface="Arial"/>
                <a:cs typeface="Arial"/>
                <a:sym typeface="Arial"/>
              </a:rPr>
              <a:t>of 2,500 Marines in Australia. It has also strengthened and even expanded its partnership with India, Japan, South Korea, and other Asian countries who serve as regional counterweights to China in the Asia-Pacific region. </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25</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3273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The largest foreign policy challenge of the young republic was charting a safe course between European giants Great Britain and France. This was complicated by the fact that Alexander Hamilton and Thomas Jefferson disagreed; Hamilton wanted policies that favored the British, while Jefferson favored France.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Given these conflicts, young America, led by George Washington, embraced a policy of neutrality and isolationism. Washington, in his farewell address, urged Americans to steer clear of "entangling alliances."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dirty="0" smtClean="0">
              <a:latin typeface="Arial" panose="020B0604020202020204" pitchFamily="34" charset="0"/>
              <a:cs typeface="Arial" panose="020B0604020202020204" pitchFamily="34"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latin typeface="Arial" panose="020B0604020202020204" pitchFamily="34" charset="0"/>
                <a:cs typeface="Arial" panose="020B0604020202020204" pitchFamily="34" charset="0"/>
              </a:rPr>
              <a:t>When peace was established between France and Great Britain, Americans feared one or both countries would try to re-establish power in the Western Hemisphere. The Monroe Doctrine declared that any attempt to expand in this area would be seen as a danger to American safety.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6822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President George W. Bush distanced himself from the Clinton expansionist policies that had led to U.S. intervention in foreign humanitarian crises. He rejected the international global warming treaty known as the Kyoto Protocol and refused to participate in other international efforts.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On September 11, 2001, 19 members of the terrorist group al-Qaeda headed by Osama bin Laden hijacked four planes. Two crashed into the World Trade </a:t>
            </a:r>
            <a:r>
              <a:rPr lang="en-GB" altLang="en-US" dirty="0" err="1" smtClean="0">
                <a:latin typeface="Times New Roman" panose="02020603050405020304" pitchFamily="18" charset="0"/>
              </a:rPr>
              <a:t>Center</a:t>
            </a:r>
            <a:r>
              <a:rPr lang="en-GB" altLang="en-US" dirty="0" smtClean="0">
                <a:latin typeface="Times New Roman" panose="02020603050405020304" pitchFamily="18" charset="0"/>
              </a:rPr>
              <a:t>, one into the Pentagon and one in a field in Pennsylvania. This sparked the global war on terrorism. The U.S. sent troops into Afghanistan to force the Taliban government to expel al-Qaeda. Although the government fell, terrorist groups remained as guerrilla fighters, and U.S. troops remained to fight them.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dirty="0" smtClean="0">
                <a:latin typeface="Arial" panose="020B0604020202020204" pitchFamily="34" charset="0"/>
              </a:rPr>
              <a:t>Activity</a:t>
            </a:r>
            <a:r>
              <a:rPr lang="en-US" altLang="en-US" dirty="0" smtClean="0">
                <a:latin typeface="Arial" panose="020B0604020202020204" pitchFamily="34" charset="0"/>
              </a:rPr>
              <a:t>: Ask the students to prepare an impromptu debate on the U.S. presence in Afghanistan. Choose two teams of four students to serve as opposing sides in the debate. Give them ten minutes to prepare arguments. Allot total debate time according to the demands of your class schedule. Ask the remaining students to act as debate judges.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2907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In his 2002 State of the Union Address, President George W. Bush declared Iraq, North Korea, and Iran an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axis of evil.</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Not long after, Operation Iraqi Freedom began on March 19, 2003. Within a month, the capital city of Baghdad fell and Bush declared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mission accomplished.</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Casualties began to mount in what become a long, drawn-out war, and it </a:t>
            </a:r>
            <a:r>
              <a:rPr lang="en-GB" altLang="en-US" dirty="0" err="1" smtClean="0">
                <a:latin typeface="Times New Roman" panose="02020603050405020304" pitchFamily="18" charset="0"/>
              </a:rPr>
              <a:t>wasn</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t until December, 2011, that the last combat forces pulled out of Iraq.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latin typeface="Times New Roman" panose="02020603050405020304" pitchFamily="18" charset="0"/>
            </a:endParaRPr>
          </a:p>
          <a:p>
            <a:r>
              <a:rPr lang="en-US" sz="1200" b="0" i="0" u="none" strike="noStrike" kern="1200" cap="none" baseline="0" dirty="0" smtClean="0">
                <a:solidFill>
                  <a:schemeClr val="dk1"/>
                </a:solidFill>
                <a:latin typeface="Arial"/>
                <a:ea typeface="Arial"/>
                <a:cs typeface="Arial"/>
                <a:sym typeface="Arial"/>
              </a:rPr>
              <a:t>Following massive upheaval across the Middle East, a virulent new terrorist threat has arisen—the Islamic State in Iraq and Greater Syria, commonly known by the initials ISIS</a:t>
            </a:r>
            <a:r>
              <a:rPr lang="en-US" sz="1200" b="1" i="0" u="none" strike="noStrike" kern="1200" cap="none" baseline="0" dirty="0" smtClean="0">
                <a:solidFill>
                  <a:schemeClr val="dk1"/>
                </a:solidFill>
                <a:latin typeface="Arial"/>
                <a:ea typeface="Arial"/>
                <a:cs typeface="Arial"/>
                <a:sym typeface="Arial"/>
              </a:rPr>
              <a:t> </a:t>
            </a:r>
            <a:r>
              <a:rPr lang="en-US" sz="1200" b="0" i="0" u="none" strike="noStrike" kern="1200" cap="none" baseline="0" dirty="0" smtClean="0">
                <a:solidFill>
                  <a:schemeClr val="dk1"/>
                </a:solidFill>
                <a:latin typeface="Arial"/>
                <a:ea typeface="Arial"/>
                <a:cs typeface="Arial"/>
                <a:sym typeface="Arial"/>
              </a:rPr>
              <a:t>or, sometimes, ISIL. Displaying extreme and graphic brutality, but also an exceptional adeptness in the use of social media and other forms of propaganda, ISIS poses a major challenge to U.S. foreign and defense policy.</a:t>
            </a:r>
            <a:endParaRPr lang="en-GB" altLang="en-US" dirty="0" smtClean="0">
              <a:latin typeface="Times New Roman" panose="02020603050405020304" pitchFamily="18" charset="0"/>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3212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smtClean="0">
                <a:latin typeface="Times New Roman" panose="02020603050405020304" pitchFamily="18" charset="0"/>
              </a:rPr>
              <a:t>The basics of American foreign policy are laid out in the Constitution. The executive branch is the most powerful when it comes to foreign policy. Congress also plays an important role, but the Judiciary generally does not.  In this section, we will explore how American foreign policy is made.</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6150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framers of the Constitution granted power to make foreign policy to the national government, not the states. They further divided authority for foreign policy between the president and Congress.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president is commander in chief of the military, but Congress funds the military and formally declares war. The president appoints ambassadors and other key foreign policy officials, while the Senate confirms those appointments.</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8331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14</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9368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executive branch determines foreign and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policy. The president relies on the expertise of the National Security Council and his cabinet. The Department of State is generally in charge of formulating foreign policy. The Department of </a:t>
            </a:r>
            <a:r>
              <a:rPr lang="en-GB" altLang="en-US" dirty="0" err="1" smtClean="0">
                <a:latin typeface="Times New Roman" panose="02020603050405020304" pitchFamily="18" charset="0"/>
              </a:rPr>
              <a:t>Defense</a:t>
            </a:r>
            <a:r>
              <a:rPr lang="en-GB" altLang="en-US" dirty="0" smtClean="0">
                <a:latin typeface="Times New Roman" panose="02020603050405020304" pitchFamily="18" charset="0"/>
              </a:rPr>
              <a:t> formulates military policy, and the Department of Homeland Security straddles both policies.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intelligence community comprises all the agencies involved in the collection and analysis of information. The Central Intelligence Agency had been the head of the intelligence community until the Director of National Intelligence was created after the 9/11 attacks. The DNI is aided in its efforts by the FBI, The Department of Homeland Security, and the National Security Agency.</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16</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28809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Congress does not have as much influence over foreign policy as the president does. It can hold hearings to monitor agency actions and conduct </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fact-finding</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 missions abroad.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Treaties require Senate approval, and it is rare that the Senate does not approve them. Presidents have used executive agreements when they want to avoid getting the Senate</a:t>
            </a:r>
            <a:r>
              <a:rPr lang="en-US" altLang="en-US" dirty="0" smtClean="0">
                <a:latin typeface="Times New Roman" panose="02020603050405020304" pitchFamily="18" charset="0"/>
              </a:rPr>
              <a:t>'</a:t>
            </a:r>
            <a:r>
              <a:rPr lang="en-GB" altLang="en-US" dirty="0" smtClean="0">
                <a:latin typeface="Times New Roman" panose="02020603050405020304" pitchFamily="18" charset="0"/>
              </a:rPr>
              <a:t>s approval. These executive agreements usually deal with routine foreign matters, but they have also involved major military commitments.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altLang="en-US" dirty="0" smtClean="0">
              <a:latin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dirty="0" smtClean="0">
                <a:latin typeface="Times New Roman" panose="02020603050405020304" pitchFamily="18" charset="0"/>
              </a:rPr>
              <a:t>The Senate approves</a:t>
            </a:r>
            <a:r>
              <a:rPr lang="en-GB" altLang="en-US" baseline="0" dirty="0" smtClean="0">
                <a:latin typeface="Times New Roman" panose="02020603050405020304" pitchFamily="18" charset="0"/>
              </a:rPr>
              <a:t> </a:t>
            </a:r>
            <a:r>
              <a:rPr lang="en-GB" altLang="en-US" dirty="0" smtClean="0">
                <a:latin typeface="Times New Roman" panose="02020603050405020304" pitchFamily="18" charset="0"/>
              </a:rPr>
              <a:t>key presidential foreign policy appointments.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7482645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smtClean="0"/>
              <a:t>4/16/2020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546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11843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92245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2" name="Shape 32"/>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sz="28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r>
              <a:rPr kumimoji="0" lang="en-US" sz="1600" b="0" i="0" u="none" strike="noStrike" kern="0" cap="none" spc="0" normalizeH="0" baseline="0" noProof="0" dirty="0" smtClean="0">
                <a:ln>
                  <a:noFill/>
                </a:ln>
                <a:solidFill>
                  <a:srgbClr val="000000"/>
                </a:solidFill>
                <a:effectLst/>
                <a:uLnTx/>
                <a:uFillTx/>
                <a:latin typeface="Arial"/>
                <a:cs typeface="Arial"/>
                <a:sym typeface="Arial"/>
              </a:rPr>
              <a:t>Click to add text</a:t>
            </a: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0191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buClr>
                <a:srgbClr val="007FA3"/>
              </a:buClr>
              <a:buFont typeface="Times New Roman"/>
              <a:buNone/>
              <a:defRPr sz="40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6" name="Shape 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spcBef>
                <a:spcPts val="0"/>
              </a:spcBef>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68766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B9A02F-357D-AF42-B110-A7740AFDCA1B}" type="datetimeFigureOut">
              <a:rPr lang="en-US" smtClean="0"/>
              <a:t>4/16/2020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28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DABB9B27-4D02-2940-AED5-BC8F2B3B1507}" type="datetimeFigureOut">
              <a:rPr lang="en-US" smtClean="0"/>
              <a:t>4/16/2020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2952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6013879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2983391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8C0351-EB03-5444-BA93-B7E778374E24}" type="datetimeFigureOut">
              <a:rPr lang="en-US" smtClean="0"/>
              <a:t>4/16/2020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61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smtClean="0"/>
              <a:t>4/16/2020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295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6989918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702533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795398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sldNum="0" hdr="0" ftr="0" dt="0"/>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ea typeface="ＭＳ Ｐゴシック" pitchFamily="34" charset="-128"/>
              </a:rPr>
              <a:t>Foreign Policy</a:t>
            </a:r>
          </a:p>
        </p:txBody>
      </p:sp>
      <p:sp>
        <p:nvSpPr>
          <p:cNvPr id="3075" name="Rectangle 3"/>
          <p:cNvSpPr>
            <a:spLocks noGrp="1" noChangeArrowheads="1"/>
          </p:cNvSpPr>
          <p:nvPr>
            <p:ph type="subTitle" idx="1"/>
          </p:nvPr>
        </p:nvSpPr>
        <p:spPr/>
        <p:txBody>
          <a:bodyPr/>
          <a:lstStyle/>
          <a:p>
            <a:pPr eaLnBrk="1" hangingPunct="1"/>
            <a:endParaRPr lang="en-US" altLang="en-US" dirty="0" smtClean="0">
              <a:ea typeface="ＭＳ Ｐゴシック" pitchFamily="34" charset="-128"/>
            </a:endParaRPr>
          </a:p>
        </p:txBody>
      </p:sp>
    </p:spTree>
    <p:extLst>
      <p:ext uri="{BB962C8B-B14F-4D97-AF65-F5344CB8AC3E}">
        <p14:creationId xmlns:p14="http://schemas.microsoft.com/office/powerpoint/2010/main" val="836926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Who Makes Foreign Policy?</a:t>
            </a:r>
            <a:endParaRPr lang="en-US" dirty="0"/>
          </a:p>
        </p:txBody>
      </p:sp>
      <p:sp>
        <p:nvSpPr>
          <p:cNvPr id="3" name="Text Placeholder 2"/>
          <p:cNvSpPr>
            <a:spLocks noGrp="1"/>
          </p:cNvSpPr>
          <p:nvPr>
            <p:ph type="subTitle" idx="1"/>
          </p:nvPr>
        </p:nvSpPr>
        <p:spPr/>
        <p:txBody>
          <a:bodyPr>
            <a:normAutofit fontScale="32500" lnSpcReduction="20000"/>
          </a:bodyPr>
          <a:lstStyle/>
          <a:p>
            <a:r>
              <a:rPr lang="en-US" dirty="0" smtClean="0"/>
              <a:t>The Constitution</a:t>
            </a:r>
          </a:p>
          <a:p>
            <a:r>
              <a:rPr lang="en-US" dirty="0" smtClean="0"/>
              <a:t>The Executive Branch</a:t>
            </a:r>
          </a:p>
          <a:p>
            <a:r>
              <a:rPr lang="en-US" dirty="0" smtClean="0"/>
              <a:t>Congress</a:t>
            </a:r>
          </a:p>
          <a:p>
            <a:r>
              <a:rPr lang="en-US" dirty="0" smtClean="0"/>
              <a:t>The Judiciary</a:t>
            </a:r>
          </a:p>
          <a:p>
            <a:r>
              <a:rPr lang="en-US" dirty="0" smtClean="0"/>
              <a:t>Interest Groups and Political Parties</a:t>
            </a:r>
            <a:endParaRPr lang="en-US" dirty="0"/>
          </a:p>
        </p:txBody>
      </p:sp>
    </p:spTree>
    <p:extLst>
      <p:ext uri="{BB962C8B-B14F-4D97-AF65-F5344CB8AC3E}">
        <p14:creationId xmlns:p14="http://schemas.microsoft.com/office/powerpoint/2010/main" val="1507568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Text Placeholder 2"/>
          <p:cNvSpPr>
            <a:spLocks noGrp="1"/>
          </p:cNvSpPr>
          <p:nvPr>
            <p:ph idx="1"/>
          </p:nvPr>
        </p:nvSpPr>
        <p:spPr/>
        <p:txBody>
          <a:bodyPr/>
          <a:lstStyle/>
          <a:p>
            <a:r>
              <a:rPr lang="en-US" dirty="0" smtClean="0"/>
              <a:t>Foreign Policy Powers </a:t>
            </a:r>
          </a:p>
          <a:p>
            <a:pPr lvl="1"/>
            <a:r>
              <a:rPr lang="en-US" dirty="0"/>
              <a:t>G</a:t>
            </a:r>
            <a:r>
              <a:rPr lang="en-US" dirty="0" smtClean="0"/>
              <a:t>ranted to the national government</a:t>
            </a:r>
          </a:p>
          <a:p>
            <a:pPr lvl="1"/>
            <a:r>
              <a:rPr lang="en-US" dirty="0" smtClean="0"/>
              <a:t>Divided between the president and Congress</a:t>
            </a:r>
          </a:p>
          <a:p>
            <a:r>
              <a:rPr lang="en-US" dirty="0" smtClean="0"/>
              <a:t>Presidential Powers</a:t>
            </a:r>
          </a:p>
          <a:p>
            <a:pPr lvl="1"/>
            <a:r>
              <a:rPr lang="en-US" dirty="0" smtClean="0"/>
              <a:t>Commander in chief</a:t>
            </a:r>
          </a:p>
          <a:p>
            <a:pPr lvl="1"/>
            <a:r>
              <a:rPr lang="en-US" dirty="0" smtClean="0"/>
              <a:t>Appoints ambassadors, subject to Senate approval</a:t>
            </a:r>
          </a:p>
          <a:p>
            <a:r>
              <a:rPr lang="en-US" dirty="0" smtClean="0"/>
              <a:t>Congressional Powers</a:t>
            </a:r>
          </a:p>
          <a:p>
            <a:pPr lvl="1"/>
            <a:r>
              <a:rPr lang="en-US" dirty="0" smtClean="0"/>
              <a:t>Funds military</a:t>
            </a:r>
          </a:p>
          <a:p>
            <a:pPr lvl="1"/>
            <a:r>
              <a:rPr lang="en-US" dirty="0" smtClean="0"/>
              <a:t>Declares war</a:t>
            </a:r>
          </a:p>
          <a:p>
            <a:pPr marL="76200" indent="0">
              <a:buNone/>
            </a:pPr>
            <a:endParaRPr lang="en-US" dirty="0"/>
          </a:p>
        </p:txBody>
      </p:sp>
    </p:spTree>
    <p:extLst>
      <p:ext uri="{BB962C8B-B14F-4D97-AF65-F5344CB8AC3E}">
        <p14:creationId xmlns:p14="http://schemas.microsoft.com/office/powerpoint/2010/main" val="383500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120187"/>
            <a:ext cx="5029200" cy="461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9545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31272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02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idx="1"/>
          </p:nvPr>
        </p:nvSpPr>
        <p:spPr/>
        <p:txBody>
          <a:bodyPr>
            <a:normAutofit/>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1402615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Barbour_6e_Table 19.1.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685800" y="205297"/>
            <a:ext cx="7772400" cy="644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80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Executive Branch</a:t>
            </a:r>
            <a:endParaRPr lang="en-US" dirty="0"/>
          </a:p>
        </p:txBody>
      </p:sp>
      <p:sp>
        <p:nvSpPr>
          <p:cNvPr id="3" name="Text Placeholder 2"/>
          <p:cNvSpPr>
            <a:spLocks noGrp="1"/>
          </p:cNvSpPr>
          <p:nvPr>
            <p:ph idx="1"/>
          </p:nvPr>
        </p:nvSpPr>
        <p:spPr/>
        <p:txBody>
          <a:bodyPr>
            <a:normAutofit/>
          </a:bodyPr>
          <a:lstStyle/>
          <a:p>
            <a:r>
              <a:rPr lang="en-US" dirty="0" smtClean="0"/>
              <a:t>The President</a:t>
            </a:r>
          </a:p>
          <a:p>
            <a:pPr lvl="1"/>
            <a:r>
              <a:rPr lang="en-US" dirty="0" smtClean="0"/>
              <a:t>Relies on National Security Council</a:t>
            </a:r>
          </a:p>
          <a:p>
            <a:r>
              <a:rPr lang="en-US" dirty="0" smtClean="0"/>
              <a:t>The Departments of State, Defense, and Homeland Security</a:t>
            </a:r>
          </a:p>
          <a:p>
            <a:pPr lvl="1"/>
            <a:r>
              <a:rPr lang="en-US" dirty="0" smtClean="0"/>
              <a:t>State Department formulates foreign policy.</a:t>
            </a:r>
          </a:p>
          <a:p>
            <a:pPr lvl="1"/>
            <a:r>
              <a:rPr lang="en-US" dirty="0" smtClean="0"/>
              <a:t>Defense Department formulates military policy.</a:t>
            </a:r>
          </a:p>
          <a:p>
            <a:pPr lvl="2"/>
            <a:r>
              <a:rPr lang="en-US" dirty="0" smtClean="0"/>
              <a:t>Joint Chiefs of Staff  - Military advisory body that includes the Army chief of staff, the chief of naval operations, and the Marine commandant</a:t>
            </a:r>
          </a:p>
          <a:p>
            <a:pPr lvl="1"/>
            <a:r>
              <a:rPr lang="en-US" dirty="0" smtClean="0"/>
              <a:t>Homeland Security straddles both areas.</a:t>
            </a:r>
          </a:p>
          <a:p>
            <a:r>
              <a:rPr lang="en-US" dirty="0" smtClean="0"/>
              <a:t>The Intelligence </a:t>
            </a:r>
            <a:r>
              <a:rPr lang="en-US" dirty="0"/>
              <a:t>C</a:t>
            </a:r>
            <a:r>
              <a:rPr lang="en-US" dirty="0" smtClean="0"/>
              <a:t>ommunity</a:t>
            </a:r>
          </a:p>
          <a:p>
            <a:pPr lvl="1"/>
            <a:r>
              <a:rPr lang="en-US" dirty="0" smtClean="0"/>
              <a:t>Central Intelligence Agency</a:t>
            </a:r>
            <a:endParaRPr lang="en-US" dirty="0"/>
          </a:p>
        </p:txBody>
      </p:sp>
    </p:spTree>
    <p:extLst>
      <p:ext uri="{BB962C8B-B14F-4D97-AF65-F5344CB8AC3E}">
        <p14:creationId xmlns:p14="http://schemas.microsoft.com/office/powerpoint/2010/main" val="565099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Barbour_6e_Figure 19.1.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54977" y="609600"/>
            <a:ext cx="8635866"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172200" cy="628650"/>
          </a:xfrm>
        </p:spPr>
        <p:txBody>
          <a:bodyPr>
            <a:normAutofit fontScale="90000"/>
          </a:bodyPr>
          <a:lstStyle/>
          <a:p>
            <a:r>
              <a:rPr lang="en-US" dirty="0" smtClean="0"/>
              <a:t>Congress</a:t>
            </a:r>
            <a:endParaRPr lang="en-US" dirty="0"/>
          </a:p>
        </p:txBody>
      </p:sp>
      <p:sp>
        <p:nvSpPr>
          <p:cNvPr id="3" name="Text Placeholder 2"/>
          <p:cNvSpPr>
            <a:spLocks noGrp="1"/>
          </p:cNvSpPr>
          <p:nvPr>
            <p:ph idx="1"/>
          </p:nvPr>
        </p:nvSpPr>
        <p:spPr>
          <a:xfrm>
            <a:off x="762000" y="1295400"/>
            <a:ext cx="7391400" cy="4876800"/>
          </a:xfrm>
        </p:spPr>
        <p:txBody>
          <a:bodyPr>
            <a:normAutofit/>
          </a:bodyPr>
          <a:lstStyle/>
          <a:p>
            <a:r>
              <a:rPr lang="en-US" dirty="0"/>
              <a:t>Oversight</a:t>
            </a:r>
            <a:endParaRPr lang="en-US" sz="1500" dirty="0"/>
          </a:p>
          <a:p>
            <a:pPr lvl="1"/>
            <a:r>
              <a:rPr lang="en-US" dirty="0" smtClean="0"/>
              <a:t>Hearings to monitor agency actions</a:t>
            </a:r>
          </a:p>
          <a:p>
            <a:pPr lvl="1"/>
            <a:r>
              <a:rPr lang="en-US" dirty="0" smtClean="0"/>
              <a:t>“Fact-finding” missions abroad</a:t>
            </a:r>
          </a:p>
          <a:p>
            <a:r>
              <a:rPr lang="en-US" dirty="0"/>
              <a:t>Treaties and Executive Agreements</a:t>
            </a:r>
          </a:p>
          <a:p>
            <a:pPr lvl="1"/>
            <a:r>
              <a:rPr lang="en-US" dirty="0" smtClean="0"/>
              <a:t>Treaties require Senate approval, while executive agreements do not.</a:t>
            </a:r>
          </a:p>
          <a:p>
            <a:r>
              <a:rPr lang="en-US" sz="1800" dirty="0"/>
              <a:t>Appointments and Appropriations</a:t>
            </a:r>
          </a:p>
          <a:p>
            <a:pPr lvl="1"/>
            <a:r>
              <a:rPr lang="en-US" dirty="0"/>
              <a:t>Senate responsible for approving or rejecting presidential appointments</a:t>
            </a:r>
          </a:p>
          <a:p>
            <a:pPr lvl="1"/>
            <a:r>
              <a:rPr lang="en-US" dirty="0"/>
              <a:t>Can cut funding for military action</a:t>
            </a:r>
          </a:p>
          <a:p>
            <a:r>
              <a:rPr lang="en-US" sz="1800" dirty="0"/>
              <a:t>War Powers</a:t>
            </a:r>
          </a:p>
          <a:p>
            <a:pPr lvl="1"/>
            <a:r>
              <a:rPr lang="en-US" dirty="0"/>
              <a:t>War Powers </a:t>
            </a:r>
            <a:r>
              <a:rPr lang="en-US" dirty="0" smtClean="0"/>
              <a:t>Resolution - President </a:t>
            </a:r>
            <a:r>
              <a:rPr lang="en-US" dirty="0"/>
              <a:t>reports to Congress within </a:t>
            </a:r>
            <a:r>
              <a:rPr lang="en-US" dirty="0" smtClean="0"/>
              <a:t>forty-eight hours.</a:t>
            </a:r>
          </a:p>
          <a:p>
            <a:pPr lvl="1"/>
            <a:r>
              <a:rPr lang="en-US" dirty="0" smtClean="0"/>
              <a:t>Ineffective </a:t>
            </a:r>
            <a:r>
              <a:rPr lang="en-US" dirty="0"/>
              <a:t>restraint on presidential power</a:t>
            </a:r>
          </a:p>
          <a:p>
            <a:pPr lvl="1"/>
            <a:endParaRPr lang="en-US" dirty="0" smtClean="0"/>
          </a:p>
        </p:txBody>
      </p:sp>
    </p:spTree>
    <p:extLst>
      <p:ext uri="{BB962C8B-B14F-4D97-AF65-F5344CB8AC3E}">
        <p14:creationId xmlns:p14="http://schemas.microsoft.com/office/powerpoint/2010/main" val="1505076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Has Defense Spending Changed Over Time?</a:t>
            </a:r>
            <a:endParaRPr lang="en-US" sz="3200" dirty="0"/>
          </a:p>
        </p:txBody>
      </p:sp>
      <p:sp>
        <p:nvSpPr>
          <p:cNvPr id="3" name="Text Placeholder 2"/>
          <p:cNvSpPr>
            <a:spLocks noGrp="1"/>
          </p:cNvSpPr>
          <p:nvPr>
            <p:ph type="body" idx="1"/>
          </p:nvPr>
        </p:nvSpPr>
        <p:spPr/>
        <p:txBody>
          <a:bodyPr/>
          <a:lstStyle/>
          <a:p>
            <a:r>
              <a:rPr lang="en-US" sz="900" b="0" dirty="0"/>
              <a:t>Source: US Office of Management and Budget, Table 3.1—Outlays by </a:t>
            </a:r>
            <a:r>
              <a:rPr lang="en-US" sz="900" b="0" dirty="0" err="1"/>
              <a:t>Superfunction</a:t>
            </a:r>
            <a:r>
              <a:rPr lang="en-US" sz="900" b="0" dirty="0"/>
              <a:t> and Function: 1940–2021</a:t>
            </a:r>
            <a:r>
              <a:rPr lang="en-US" sz="900" b="0" i="1" dirty="0"/>
              <a:t>.</a:t>
            </a:r>
            <a:endParaRPr lang="en-US" sz="900" dirty="0"/>
          </a:p>
        </p:txBody>
      </p:sp>
      <p:pic>
        <p:nvPicPr>
          <p:cNvPr id="4" name="Picture 3" descr="Line graph shows U.S. spending on defense in billions of dollars. Y-axis shows spending in billions of dollars from $0 to $1,200 in increments of $200. X-axis shows years from 1940 to 2010. Also gven are major events during which United States spent a lot of money:&#10;1. 12/07/1941 Japan bombs Pearl Harbor: 103.76 billion&#10;2.  06/25/1950 North Korea invades South Korea: $134.97 billion&#10;3. 08/07/1964 Gulf of Tonkin Resolution escalates U.S. involvement in Vietnam: $418.66 billion&#10;4. 08/02/1990 Iraqi troops invade Kuwait: $542.80 billion &#10;5. 09/11/2001 terrorist attacks : $407.83 bill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235042"/>
            <a:ext cx="7124700" cy="5241536"/>
          </a:xfrm>
          <a:prstGeom prst="rect">
            <a:avLst/>
          </a:prstGeom>
        </p:spPr>
      </p:pic>
    </p:spTree>
    <p:extLst>
      <p:ext uri="{BB962C8B-B14F-4D97-AF65-F5344CB8AC3E}">
        <p14:creationId xmlns:p14="http://schemas.microsoft.com/office/powerpoint/2010/main" val="257396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26</a:t>
            </a:r>
            <a:r>
              <a:rPr lang="en-US" baseline="30000" dirty="0" smtClean="0"/>
              <a:t>th</a:t>
            </a:r>
            <a:r>
              <a:rPr lang="en-US" dirty="0" smtClean="0"/>
              <a:t> amendment</a:t>
            </a:r>
          </a:p>
          <a:p>
            <a:r>
              <a:rPr lang="en-US" dirty="0" smtClean="0"/>
              <a:t>9/11</a:t>
            </a:r>
          </a:p>
          <a:p>
            <a:r>
              <a:rPr lang="en-US" dirty="0" smtClean="0"/>
              <a:t>Afghanistan/Iraq</a:t>
            </a:r>
          </a:p>
          <a:p>
            <a:r>
              <a:rPr lang="en-US" dirty="0" smtClean="0"/>
              <a:t>Ambassador</a:t>
            </a:r>
          </a:p>
          <a:p>
            <a:r>
              <a:rPr lang="en-US" dirty="0" smtClean="0"/>
              <a:t>American Revolution</a:t>
            </a:r>
          </a:p>
          <a:p>
            <a:r>
              <a:rPr lang="en-US" dirty="0" smtClean="0"/>
              <a:t>Bully Pulpit</a:t>
            </a:r>
          </a:p>
          <a:p>
            <a:r>
              <a:rPr lang="en-US" dirty="0" smtClean="0"/>
              <a:t>Checks and Balances</a:t>
            </a:r>
          </a:p>
          <a:p>
            <a:r>
              <a:rPr lang="en-US" dirty="0" smtClean="0"/>
              <a:t>Chief Diplomat</a:t>
            </a:r>
          </a:p>
          <a:p>
            <a:r>
              <a:rPr lang="en-US" dirty="0" smtClean="0"/>
              <a:t>CIA</a:t>
            </a:r>
          </a:p>
          <a:p>
            <a:r>
              <a:rPr lang="en-US" dirty="0" smtClean="0"/>
              <a:t>Civil War Amendments</a:t>
            </a:r>
          </a:p>
          <a:p>
            <a:r>
              <a:rPr lang="en-US" dirty="0" smtClean="0"/>
              <a:t>Cold War</a:t>
            </a:r>
          </a:p>
          <a:p>
            <a:r>
              <a:rPr lang="en-US" dirty="0" smtClean="0"/>
              <a:t>Commander in Chief</a:t>
            </a:r>
          </a:p>
          <a:p>
            <a:r>
              <a:rPr lang="en-US" dirty="0" smtClean="0"/>
              <a:t>Communism</a:t>
            </a:r>
          </a:p>
          <a:p>
            <a:r>
              <a:rPr lang="en-US" dirty="0" smtClean="0"/>
              <a:t>Congress</a:t>
            </a:r>
          </a:p>
          <a:p>
            <a:r>
              <a:rPr lang="en-US" dirty="0" smtClean="0"/>
              <a:t>Department of Defense</a:t>
            </a:r>
          </a:p>
          <a:p>
            <a:r>
              <a:rPr lang="en-US" sz="1800" dirty="0" smtClean="0"/>
              <a:t>Department of Homeland Security</a:t>
            </a:r>
          </a:p>
          <a:p>
            <a:r>
              <a:rPr lang="en-US" dirty="0" smtClean="0"/>
              <a:t>Department of State</a:t>
            </a:r>
          </a:p>
          <a:p>
            <a:r>
              <a:rPr lang="en-US" dirty="0" smtClean="0"/>
              <a:t>Diplomacy</a:t>
            </a:r>
          </a:p>
        </p:txBody>
      </p:sp>
    </p:spTree>
    <p:extLst>
      <p:ext uri="{BB962C8B-B14F-4D97-AF65-F5344CB8AC3E}">
        <p14:creationId xmlns:p14="http://schemas.microsoft.com/office/powerpoint/2010/main" val="4988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6172200" cy="628650"/>
          </a:xfrm>
        </p:spPr>
        <p:txBody>
          <a:bodyPr>
            <a:normAutofit fontScale="90000"/>
          </a:bodyPr>
          <a:lstStyle/>
          <a:p>
            <a:r>
              <a:rPr lang="en-US" dirty="0" smtClean="0"/>
              <a:t>Congress</a:t>
            </a:r>
            <a:endParaRPr lang="en-US" dirty="0"/>
          </a:p>
        </p:txBody>
      </p:sp>
      <p:sp>
        <p:nvSpPr>
          <p:cNvPr id="3" name="Text Placeholder 2"/>
          <p:cNvSpPr>
            <a:spLocks noGrp="1"/>
          </p:cNvSpPr>
          <p:nvPr>
            <p:ph idx="1"/>
          </p:nvPr>
        </p:nvSpPr>
        <p:spPr>
          <a:xfrm>
            <a:off x="762000" y="1295400"/>
            <a:ext cx="7391400" cy="4876800"/>
          </a:xfrm>
        </p:spPr>
        <p:txBody>
          <a:bodyPr>
            <a:normAutofit/>
          </a:bodyPr>
          <a:lstStyle/>
          <a:p>
            <a:r>
              <a:rPr lang="en-US" dirty="0"/>
              <a:t>Oversight</a:t>
            </a:r>
            <a:endParaRPr lang="en-US" sz="1500" dirty="0"/>
          </a:p>
          <a:p>
            <a:pPr lvl="1"/>
            <a:r>
              <a:rPr lang="en-US" dirty="0" smtClean="0"/>
              <a:t>Hearings to monitor agency actions</a:t>
            </a:r>
          </a:p>
          <a:p>
            <a:pPr lvl="1"/>
            <a:r>
              <a:rPr lang="en-US" dirty="0" smtClean="0"/>
              <a:t>“Fact-finding” missions abroad</a:t>
            </a:r>
          </a:p>
          <a:p>
            <a:r>
              <a:rPr lang="en-US" dirty="0"/>
              <a:t>Treaties and Executive Agreements</a:t>
            </a:r>
          </a:p>
          <a:p>
            <a:pPr lvl="1"/>
            <a:r>
              <a:rPr lang="en-US" dirty="0" smtClean="0"/>
              <a:t>Treaties require Senate approval, while executive agreements do not.</a:t>
            </a:r>
          </a:p>
          <a:p>
            <a:r>
              <a:rPr lang="en-US" sz="1800" dirty="0"/>
              <a:t>Appointments and Appropriations</a:t>
            </a:r>
          </a:p>
          <a:p>
            <a:pPr lvl="1"/>
            <a:r>
              <a:rPr lang="en-US" dirty="0"/>
              <a:t>Senate responsible for approving or rejecting presidential appointments</a:t>
            </a:r>
          </a:p>
          <a:p>
            <a:pPr lvl="1"/>
            <a:r>
              <a:rPr lang="en-US" dirty="0"/>
              <a:t>Can cut funding for military action</a:t>
            </a:r>
          </a:p>
          <a:p>
            <a:r>
              <a:rPr lang="en-US" sz="1800" dirty="0"/>
              <a:t>War Powers</a:t>
            </a:r>
          </a:p>
          <a:p>
            <a:pPr lvl="1"/>
            <a:r>
              <a:rPr lang="en-US" dirty="0"/>
              <a:t>War Powers </a:t>
            </a:r>
            <a:r>
              <a:rPr lang="en-US" dirty="0" smtClean="0"/>
              <a:t>Resolution - President </a:t>
            </a:r>
            <a:r>
              <a:rPr lang="en-US" dirty="0"/>
              <a:t>reports to Congress within </a:t>
            </a:r>
            <a:r>
              <a:rPr lang="en-US" dirty="0" smtClean="0"/>
              <a:t>forty-eight hours.</a:t>
            </a:r>
          </a:p>
          <a:p>
            <a:pPr lvl="1"/>
            <a:r>
              <a:rPr lang="en-US" dirty="0" smtClean="0"/>
              <a:t>Ineffective </a:t>
            </a:r>
            <a:r>
              <a:rPr lang="en-US" dirty="0"/>
              <a:t>restraint on presidential power</a:t>
            </a:r>
          </a:p>
          <a:p>
            <a:pPr lvl="1"/>
            <a:endParaRPr lang="en-US" dirty="0" smtClean="0"/>
          </a:p>
        </p:txBody>
      </p:sp>
    </p:spTree>
    <p:extLst>
      <p:ext uri="{BB962C8B-B14F-4D97-AF65-F5344CB8AC3E}">
        <p14:creationId xmlns:p14="http://schemas.microsoft.com/office/powerpoint/2010/main" val="4190256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484632"/>
            <a:ext cx="7772400" cy="810768"/>
          </a:xfrm>
        </p:spPr>
        <p:txBody>
          <a:bodyPr/>
          <a:lstStyle/>
          <a:p>
            <a:pPr eaLnBrk="1" hangingPunct="1"/>
            <a:r>
              <a:rPr lang="en-US" altLang="en-US" sz="2700" dirty="0">
                <a:ea typeface="ＭＳ Ｐゴシック" pitchFamily="34" charset="-128"/>
              </a:rPr>
              <a:t>War Powers Act</a:t>
            </a:r>
          </a:p>
        </p:txBody>
      </p:sp>
      <p:sp>
        <p:nvSpPr>
          <p:cNvPr id="19459" name="Rectangle 3"/>
          <p:cNvSpPr>
            <a:spLocks noGrp="1" noChangeArrowheads="1"/>
          </p:cNvSpPr>
          <p:nvPr>
            <p:ph idx="1"/>
          </p:nvPr>
        </p:nvSpPr>
        <p:spPr>
          <a:xfrm>
            <a:off x="685800" y="1295400"/>
            <a:ext cx="7772400" cy="4876800"/>
          </a:xfrm>
        </p:spPr>
        <p:txBody>
          <a:bodyPr>
            <a:normAutofit/>
          </a:bodyPr>
          <a:lstStyle/>
          <a:p>
            <a:pPr eaLnBrk="1" hangingPunct="1"/>
            <a:r>
              <a:rPr lang="en-US" altLang="en-US" dirty="0">
                <a:ea typeface="ＭＳ Ｐゴシック" pitchFamily="34" charset="-128"/>
              </a:rPr>
              <a:t>Resolution The president is limited in the deployment of troops overseas to a 60 day period in peacetime and must notify Congress, within 48 hours, if troops are moved into hostilities or where hostilities are </a:t>
            </a:r>
            <a:r>
              <a:rPr lang="en-US" altLang="en-US" dirty="0" smtClean="0">
                <a:ea typeface="ＭＳ Ｐゴシック" pitchFamily="34" charset="-128"/>
              </a:rPr>
              <a:t>imminent.</a:t>
            </a:r>
            <a:br>
              <a:rPr lang="en-US" altLang="en-US" dirty="0" smtClean="0">
                <a:ea typeface="ＭＳ Ｐゴシック" pitchFamily="34" charset="-128"/>
              </a:rPr>
            </a:br>
            <a:endParaRPr lang="en-US" altLang="en-US" dirty="0">
              <a:ea typeface="ＭＳ Ｐゴシック" pitchFamily="34" charset="-128"/>
            </a:endParaRPr>
          </a:p>
          <a:p>
            <a:pPr eaLnBrk="1" hangingPunct="1"/>
            <a:r>
              <a:rPr lang="en-US" altLang="en-US" dirty="0">
                <a:ea typeface="ＭＳ Ｐゴシック" pitchFamily="34" charset="-128"/>
              </a:rPr>
              <a:t>Purpose: Meant to stop endless (Vietnam) and secret (Cambodia) </a:t>
            </a:r>
            <a:r>
              <a:rPr lang="en-US" altLang="en-US" dirty="0" smtClean="0">
                <a:ea typeface="ＭＳ Ｐゴシック" pitchFamily="34" charset="-128"/>
              </a:rPr>
              <a:t>wars</a:t>
            </a:r>
            <a:br>
              <a:rPr lang="en-US" altLang="en-US" dirty="0" smtClean="0">
                <a:ea typeface="ＭＳ Ｐゴシック" pitchFamily="34" charset="-128"/>
              </a:rPr>
            </a:br>
            <a:endParaRPr lang="en-US" altLang="en-US" dirty="0">
              <a:ea typeface="ＭＳ Ｐゴシック" pitchFamily="34" charset="-128"/>
            </a:endParaRPr>
          </a:p>
          <a:p>
            <a:pPr eaLnBrk="1" hangingPunct="1"/>
            <a:r>
              <a:rPr lang="en-US" altLang="en-US" dirty="0">
                <a:ea typeface="ＭＳ Ｐゴシック" pitchFamily="34" charset="-128"/>
              </a:rPr>
              <a:t>Questions: </a:t>
            </a:r>
          </a:p>
          <a:p>
            <a:pPr marL="784289" lvl="1" indent="-342900">
              <a:buFont typeface="+mj-lt"/>
              <a:buAutoNum type="arabicPeriod"/>
            </a:pPr>
            <a:r>
              <a:rPr lang="en-US" altLang="en-US" dirty="0">
                <a:ea typeface="ＭＳ Ｐゴシック" pitchFamily="34" charset="-128"/>
              </a:rPr>
              <a:t>What was Nixon’s Response? Why?</a:t>
            </a:r>
          </a:p>
          <a:p>
            <a:pPr marL="784289" lvl="1" indent="-342900">
              <a:buFont typeface="+mj-lt"/>
              <a:buAutoNum type="arabicPeriod"/>
            </a:pPr>
            <a:r>
              <a:rPr lang="en-US" altLang="en-US" dirty="0">
                <a:ea typeface="ＭＳ Ｐゴシック" pitchFamily="34" charset="-128"/>
              </a:rPr>
              <a:t>How has it been received since then?</a:t>
            </a:r>
          </a:p>
        </p:txBody>
      </p:sp>
    </p:spTree>
    <p:extLst>
      <p:ext uri="{BB962C8B-B14F-4D97-AF65-F5344CB8AC3E}">
        <p14:creationId xmlns:p14="http://schemas.microsoft.com/office/powerpoint/2010/main" val="109563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Barbour_6e_Figure 19.2.jpg"/>
          <p:cNvPicPr>
            <a:picLocks noGrp="1" noChangeAspect="1"/>
          </p:cNvPicPr>
          <p:nvPr isPhoto="1"/>
        </p:nvPicPr>
        <p:blipFill>
          <a:blip r:embed="rId2" cstate="print">
            <a:extLst>
              <a:ext uri="{28A0092B-C50C-407E-A947-70E740481C1C}">
                <a14:useLocalDpi xmlns:a14="http://schemas.microsoft.com/office/drawing/2010/main" val="0"/>
              </a:ext>
            </a:extLst>
          </a:blip>
          <a:srcRect/>
          <a:stretch>
            <a:fillRect/>
          </a:stretch>
        </p:blipFill>
        <p:spPr bwMode="auto">
          <a:xfrm>
            <a:off x="685800" y="210243"/>
            <a:ext cx="7657065" cy="634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623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dirty="0" smtClean="0"/>
              <a:t>The Judiciary</a:t>
            </a:r>
            <a:endParaRPr lang="en-US" dirty="0"/>
          </a:p>
        </p:txBody>
      </p:sp>
      <p:sp>
        <p:nvSpPr>
          <p:cNvPr id="3" name="Text Placeholder 2"/>
          <p:cNvSpPr>
            <a:spLocks noGrp="1"/>
          </p:cNvSpPr>
          <p:nvPr>
            <p:ph idx="1"/>
          </p:nvPr>
        </p:nvSpPr>
        <p:spPr>
          <a:xfrm>
            <a:off x="685800" y="1447800"/>
            <a:ext cx="7772400" cy="4724400"/>
          </a:xfrm>
        </p:spPr>
        <p:txBody>
          <a:bodyPr>
            <a:normAutofit/>
          </a:bodyPr>
          <a:lstStyle/>
          <a:p>
            <a:r>
              <a:rPr lang="en-US" sz="2800" dirty="0"/>
              <a:t>Limited Role in Foreign and Defense Policy</a:t>
            </a:r>
          </a:p>
          <a:p>
            <a:pPr lvl="1"/>
            <a:r>
              <a:rPr lang="en-US" sz="1600" dirty="0"/>
              <a:t>Why are the federal courts unwillingness to intervene in such topics?</a:t>
            </a:r>
          </a:p>
          <a:p>
            <a:pPr lvl="1"/>
            <a:r>
              <a:rPr lang="en-US" sz="1600" dirty="0"/>
              <a:t>When do the courts intervene?</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3200401"/>
            <a:ext cx="4691063" cy="2446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2415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8670" y="2438399"/>
            <a:ext cx="7593330" cy="2029631"/>
          </a:xfrm>
        </p:spPr>
        <p:txBody>
          <a:bodyPr>
            <a:normAutofit fontScale="90000"/>
          </a:bodyPr>
          <a:lstStyle/>
          <a:p>
            <a:r>
              <a:rPr lang="en-US" dirty="0" smtClean="0"/>
              <a:t>Foreign Policy: </a:t>
            </a:r>
            <a:br>
              <a:rPr lang="en-US" dirty="0" smtClean="0"/>
            </a:br>
            <a:r>
              <a:rPr lang="en-US" dirty="0" smtClean="0"/>
              <a:t>Contemporary </a:t>
            </a:r>
            <a:br>
              <a:rPr lang="en-US" dirty="0" smtClean="0"/>
            </a:br>
            <a:r>
              <a:rPr lang="en-US" dirty="0" smtClean="0"/>
              <a:t>challenges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3514826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021" y="457200"/>
            <a:ext cx="1905000" cy="963168"/>
          </a:xfrm>
        </p:spPr>
        <p:txBody>
          <a:bodyPr/>
          <a:lstStyle/>
          <a:p>
            <a:pPr algn="ctr"/>
            <a:r>
              <a:rPr lang="en-US" dirty="0" smtClean="0"/>
              <a:t>China</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3007043" cy="2879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2895600"/>
            <a:ext cx="3143250" cy="300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6086475" y="1676400"/>
            <a:ext cx="1524000" cy="9357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Russia</a:t>
            </a:r>
            <a:endParaRPr lang="en-US" dirty="0"/>
          </a:p>
        </p:txBody>
      </p:sp>
    </p:spTree>
    <p:extLst>
      <p:ext uri="{BB962C8B-B14F-4D97-AF65-F5344CB8AC3E}">
        <p14:creationId xmlns:p14="http://schemas.microsoft.com/office/powerpoint/2010/main" val="2411880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Draft</a:t>
            </a:r>
          </a:p>
          <a:p>
            <a:r>
              <a:rPr lang="en-US" dirty="0" smtClean="0"/>
              <a:t>Embassy</a:t>
            </a:r>
          </a:p>
          <a:p>
            <a:r>
              <a:rPr lang="en-US" dirty="0" smtClean="0"/>
              <a:t>Executive Agreement</a:t>
            </a:r>
          </a:p>
          <a:p>
            <a:r>
              <a:rPr lang="en-US" dirty="0" smtClean="0"/>
              <a:t>Farewell Address (GW)</a:t>
            </a:r>
          </a:p>
          <a:p>
            <a:r>
              <a:rPr lang="en-US" dirty="0" smtClean="0"/>
              <a:t>Foreign Aid</a:t>
            </a:r>
          </a:p>
          <a:p>
            <a:r>
              <a:rPr lang="en-US" dirty="0" smtClean="0"/>
              <a:t>Foreign Policy</a:t>
            </a:r>
          </a:p>
          <a:p>
            <a:r>
              <a:rPr lang="en-US" dirty="0" smtClean="0"/>
              <a:t>Green Card</a:t>
            </a:r>
          </a:p>
          <a:p>
            <a:r>
              <a:rPr lang="en-US" dirty="0" smtClean="0"/>
              <a:t>Guantanamo Bay</a:t>
            </a:r>
          </a:p>
          <a:p>
            <a:r>
              <a:rPr lang="en-US" dirty="0" smtClean="0"/>
              <a:t>International Trade</a:t>
            </a:r>
          </a:p>
          <a:p>
            <a:r>
              <a:rPr lang="en-US" dirty="0" smtClean="0"/>
              <a:t>National Security</a:t>
            </a:r>
          </a:p>
          <a:p>
            <a:r>
              <a:rPr lang="en-US" dirty="0" smtClean="0"/>
              <a:t>National Security Council</a:t>
            </a:r>
          </a:p>
          <a:p>
            <a:r>
              <a:rPr lang="en-US" dirty="0" smtClean="0"/>
              <a:t>NSA</a:t>
            </a:r>
          </a:p>
          <a:p>
            <a:r>
              <a:rPr lang="en-US" dirty="0" smtClean="0"/>
              <a:t>Passport</a:t>
            </a:r>
          </a:p>
          <a:p>
            <a:r>
              <a:rPr lang="en-US" dirty="0" smtClean="0"/>
              <a:t>Patriot Act</a:t>
            </a:r>
          </a:p>
          <a:p>
            <a:r>
              <a:rPr lang="en-US" dirty="0" smtClean="0"/>
              <a:t>Pearl Harbor</a:t>
            </a:r>
          </a:p>
          <a:p>
            <a:r>
              <a:rPr lang="en-US" dirty="0" smtClean="0"/>
              <a:t>Power of the Purse</a:t>
            </a:r>
          </a:p>
          <a:p>
            <a:r>
              <a:rPr lang="en-US" dirty="0" smtClean="0"/>
              <a:t>Power of the Sword</a:t>
            </a:r>
          </a:p>
          <a:p>
            <a:r>
              <a:rPr lang="en-US" dirty="0" smtClean="0"/>
              <a:t>Public Approval</a:t>
            </a:r>
          </a:p>
        </p:txBody>
      </p:sp>
    </p:spTree>
    <p:extLst>
      <p:ext uri="{BB962C8B-B14F-4D97-AF65-F5344CB8AC3E}">
        <p14:creationId xmlns:p14="http://schemas.microsoft.com/office/powerpoint/2010/main" val="40174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50 Terms you should already know</a:t>
            </a:r>
            <a:endParaRPr lang="en-US" dirty="0"/>
          </a:p>
        </p:txBody>
      </p:sp>
      <p:sp>
        <p:nvSpPr>
          <p:cNvPr id="5" name="Content Placeholder 4"/>
          <p:cNvSpPr>
            <a:spLocks noGrp="1"/>
          </p:cNvSpPr>
          <p:nvPr>
            <p:ph idx="1"/>
          </p:nvPr>
        </p:nvSpPr>
        <p:spPr/>
        <p:txBody>
          <a:bodyPr numCol="2">
            <a:normAutofit/>
          </a:bodyPr>
          <a:lstStyle/>
          <a:p>
            <a:r>
              <a:rPr lang="en-US" dirty="0" smtClean="0"/>
              <a:t>Rally around the Flag</a:t>
            </a:r>
          </a:p>
          <a:p>
            <a:r>
              <a:rPr lang="en-US" dirty="0" smtClean="0"/>
              <a:t>Sanction</a:t>
            </a:r>
          </a:p>
          <a:p>
            <a:r>
              <a:rPr lang="en-US" dirty="0" smtClean="0"/>
              <a:t>Schenk v. U.S.</a:t>
            </a:r>
          </a:p>
          <a:p>
            <a:r>
              <a:rPr lang="en-US" dirty="0" smtClean="0"/>
              <a:t>Security vs. Liberty</a:t>
            </a:r>
          </a:p>
          <a:p>
            <a:r>
              <a:rPr lang="en-US" dirty="0" smtClean="0"/>
              <a:t>Senate Foreign Relations Committee</a:t>
            </a:r>
          </a:p>
          <a:p>
            <a:r>
              <a:rPr lang="en-US" dirty="0" smtClean="0"/>
              <a:t>Shays’ Rebellion</a:t>
            </a:r>
          </a:p>
          <a:p>
            <a:r>
              <a:rPr lang="en-US" dirty="0" smtClean="0"/>
              <a:t>Superpower</a:t>
            </a:r>
          </a:p>
          <a:p>
            <a:r>
              <a:rPr lang="en-US" dirty="0" smtClean="0"/>
              <a:t>Terrorism</a:t>
            </a:r>
          </a:p>
          <a:p>
            <a:r>
              <a:rPr lang="en-US" dirty="0" smtClean="0"/>
              <a:t>Third World </a:t>
            </a:r>
          </a:p>
          <a:p>
            <a:r>
              <a:rPr lang="en-US" dirty="0" smtClean="0"/>
              <a:t>Treaty</a:t>
            </a:r>
          </a:p>
          <a:p>
            <a:r>
              <a:rPr lang="en-US" dirty="0" smtClean="0"/>
              <a:t>U.S. v. O’Brien</a:t>
            </a:r>
          </a:p>
          <a:p>
            <a:r>
              <a:rPr lang="en-US" dirty="0" smtClean="0"/>
              <a:t>Vietnam War</a:t>
            </a:r>
          </a:p>
          <a:p>
            <a:r>
              <a:rPr lang="en-US" dirty="0" smtClean="0"/>
              <a:t>Visa </a:t>
            </a:r>
          </a:p>
          <a:p>
            <a:r>
              <a:rPr lang="en-US" dirty="0" smtClean="0"/>
              <a:t>War Powers Act</a:t>
            </a:r>
          </a:p>
        </p:txBody>
      </p:sp>
    </p:spTree>
    <p:extLst>
      <p:ext uri="{BB962C8B-B14F-4D97-AF65-F5344CB8AC3E}">
        <p14:creationId xmlns:p14="http://schemas.microsoft.com/office/powerpoint/2010/main" val="28815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Foreign Policy – Key Concepts</a:t>
            </a:r>
            <a:endParaRPr lang="en-US" dirty="0"/>
          </a:p>
        </p:txBody>
      </p:sp>
      <p:sp>
        <p:nvSpPr>
          <p:cNvPr id="5" name="Text Placeholder 4"/>
          <p:cNvSpPr>
            <a:spLocks noGrp="1"/>
          </p:cNvSpPr>
          <p:nvPr>
            <p:ph type="body" idx="1"/>
          </p:nvPr>
        </p:nvSpPr>
        <p:spPr/>
        <p:txBody>
          <a:bodyPr/>
          <a:lstStyle/>
          <a:p>
            <a:r>
              <a:rPr lang="en-US" b="1" dirty="0">
                <a:latin typeface="Garamond" panose="02020404030301010803" pitchFamily="18" charset="0"/>
              </a:rPr>
              <a:t>Foreign Policy </a:t>
            </a:r>
            <a:r>
              <a:rPr lang="en-US" dirty="0">
                <a:latin typeface="Garamond" panose="02020404030301010803" pitchFamily="18" charset="0"/>
              </a:rPr>
              <a:t>– A country’s official positions, practices, and procedures for dealing with actors outside its </a:t>
            </a:r>
            <a:r>
              <a:rPr lang="en-US" dirty="0" smtClean="0">
                <a:latin typeface="Garamond" panose="02020404030301010803" pitchFamily="18" charset="0"/>
              </a:rPr>
              <a:t>borders; it includes diplomacy and defense policy</a:t>
            </a:r>
            <a:br>
              <a:rPr lang="en-US" dirty="0" smtClean="0">
                <a:latin typeface="Garamond" panose="02020404030301010803" pitchFamily="18" charset="0"/>
              </a:rPr>
            </a:br>
            <a:endParaRPr lang="en-US" dirty="0" smtClean="0">
              <a:latin typeface="Garamond" panose="02020404030301010803" pitchFamily="18" charset="0"/>
            </a:endParaRPr>
          </a:p>
          <a:p>
            <a:pPr lvl="1">
              <a:buFont typeface="Courier New" panose="02070309020205020404" pitchFamily="49" charset="0"/>
              <a:buChar char="o"/>
            </a:pPr>
            <a:r>
              <a:rPr lang="en-US" sz="2400" b="1" dirty="0">
                <a:latin typeface="Garamond" panose="02020404030301010803" pitchFamily="18" charset="0"/>
              </a:rPr>
              <a:t>D</a:t>
            </a:r>
            <a:r>
              <a:rPr lang="en-US" sz="2400" b="1" dirty="0" smtClean="0">
                <a:latin typeface="Garamond" panose="02020404030301010803" pitchFamily="18" charset="0"/>
              </a:rPr>
              <a:t>iplomacy</a:t>
            </a:r>
            <a:r>
              <a:rPr lang="en-US" sz="2400" dirty="0" smtClean="0">
                <a:latin typeface="Garamond" panose="02020404030301010803" pitchFamily="18" charset="0"/>
              </a:rPr>
              <a:t> </a:t>
            </a:r>
            <a:r>
              <a:rPr lang="en-US" sz="2400" dirty="0">
                <a:latin typeface="Garamond" panose="02020404030301010803" pitchFamily="18" charset="0"/>
              </a:rPr>
              <a:t>– the formal system of communication and negotiation between </a:t>
            </a:r>
            <a:r>
              <a:rPr lang="en-US" sz="2400" dirty="0" smtClean="0">
                <a:latin typeface="Garamond" panose="02020404030301010803" pitchFamily="18" charset="0"/>
              </a:rPr>
              <a:t>countries</a:t>
            </a:r>
            <a:endParaRPr lang="en-US" altLang="en-US" sz="2400" dirty="0" smtClean="0">
              <a:latin typeface="Garamond" panose="02020404030301010803" pitchFamily="18" charset="0"/>
              <a:ea typeface="ＭＳ Ｐゴシック" pitchFamily="34" charset="-128"/>
            </a:endParaRP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Defense </a:t>
            </a:r>
            <a:r>
              <a:rPr lang="en-US" altLang="en-US" sz="2400" b="1" dirty="0">
                <a:latin typeface="Garamond" panose="02020404030301010803" pitchFamily="18" charset="0"/>
                <a:ea typeface="ＭＳ Ｐゴシック" pitchFamily="34" charset="-128"/>
              </a:rPr>
              <a:t>Policy </a:t>
            </a:r>
            <a:r>
              <a:rPr lang="en-US" altLang="en-US" sz="2400" dirty="0">
                <a:latin typeface="Garamond" panose="02020404030301010803" pitchFamily="18" charset="0"/>
                <a:ea typeface="ＭＳ Ｐゴシック" pitchFamily="34" charset="-128"/>
              </a:rPr>
              <a:t>– area of policy making that focuses on the strategies that a country uses to protect itself from its </a:t>
            </a:r>
            <a:r>
              <a:rPr lang="en-US" altLang="en-US" sz="2400" dirty="0" smtClean="0">
                <a:latin typeface="Garamond" panose="02020404030301010803" pitchFamily="18" charset="0"/>
                <a:ea typeface="ＭＳ Ｐゴシック" pitchFamily="34" charset="-128"/>
              </a:rPr>
              <a:t>enemies</a:t>
            </a:r>
          </a:p>
          <a:p>
            <a:pPr lvl="1">
              <a:buFont typeface="Courier New" panose="02070309020205020404" pitchFamily="49" charset="0"/>
              <a:buChar char="o"/>
            </a:pPr>
            <a:r>
              <a:rPr lang="en-US" altLang="en-US" sz="2400" b="1" dirty="0" smtClean="0">
                <a:latin typeface="Garamond" panose="02020404030301010803" pitchFamily="18" charset="0"/>
                <a:ea typeface="ＭＳ Ｐゴシック" pitchFamily="34" charset="-128"/>
              </a:rPr>
              <a:t>Hegemon</a:t>
            </a:r>
            <a:r>
              <a:rPr lang="en-US" altLang="en-US" sz="2400" dirty="0" smtClean="0">
                <a:latin typeface="Garamond" panose="02020404030301010803" pitchFamily="18" charset="0"/>
                <a:ea typeface="ＭＳ Ｐゴシック" pitchFamily="34" charset="-128"/>
              </a:rPr>
              <a:t> – the dominant actor in world politics</a:t>
            </a:r>
            <a:endParaRPr lang="en-US" altLang="en-US" sz="2400" dirty="0">
              <a:latin typeface="Garamond" panose="02020404030301010803" pitchFamily="18" charset="0"/>
              <a:ea typeface="ＭＳ Ｐゴシック" pitchFamily="34" charset="-128"/>
            </a:endParaRPr>
          </a:p>
          <a:p>
            <a:endParaRPr lang="en-US" sz="3200" dirty="0">
              <a:latin typeface="Garamond" panose="02020404030301010803" pitchFamily="18" charset="0"/>
            </a:endParaRPr>
          </a:p>
        </p:txBody>
      </p:sp>
    </p:spTree>
    <p:extLst>
      <p:ext uri="{BB962C8B-B14F-4D97-AF65-F5344CB8AC3E}">
        <p14:creationId xmlns:p14="http://schemas.microsoft.com/office/powerpoint/2010/main" val="4030925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 Evolving Foreign Policy</a:t>
            </a:r>
            <a:endParaRPr lang="en-US" dirty="0"/>
          </a:p>
        </p:txBody>
      </p:sp>
      <p:sp>
        <p:nvSpPr>
          <p:cNvPr id="5" name="Subtitle 4"/>
          <p:cNvSpPr>
            <a:spLocks noGrp="1"/>
          </p:cNvSpPr>
          <p:nvPr>
            <p:ph type="subTitle" idx="1"/>
          </p:nvPr>
        </p:nvSpPr>
        <p:spPr/>
        <p:txBody>
          <a:bodyPr/>
          <a:lstStyle/>
          <a:p>
            <a:r>
              <a:rPr lang="en-US" dirty="0" smtClean="0"/>
              <a:t>Outline the major events and issues in the development of US foreign and defense policy</a:t>
            </a:r>
            <a:endParaRPr lang="en-US" dirty="0"/>
          </a:p>
        </p:txBody>
      </p:sp>
    </p:spTree>
    <p:extLst>
      <p:ext uri="{BB962C8B-B14F-4D97-AF65-F5344CB8AC3E}">
        <p14:creationId xmlns:p14="http://schemas.microsoft.com/office/powerpoint/2010/main" val="15561046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Evolving foreign policy</a:t>
            </a:r>
            <a:endParaRPr lang="en-US" dirty="0"/>
          </a:p>
        </p:txBody>
      </p:sp>
      <p:sp>
        <p:nvSpPr>
          <p:cNvPr id="3" name="Text Placeholder 2"/>
          <p:cNvSpPr>
            <a:spLocks noGrp="1"/>
          </p:cNvSpPr>
          <p:nvPr>
            <p:ph idx="1"/>
          </p:nvPr>
        </p:nvSpPr>
        <p:spPr/>
        <p:txBody>
          <a:bodyPr/>
          <a:lstStyle/>
          <a:p>
            <a:r>
              <a:rPr lang="en-US" sz="2400" dirty="0" smtClean="0">
                <a:latin typeface="Garamond" panose="02020404030301010803" pitchFamily="18" charset="0"/>
              </a:rPr>
              <a:t>Early Republic – Isolationism</a:t>
            </a:r>
          </a:p>
          <a:p>
            <a:r>
              <a:rPr lang="en-US" sz="2400" dirty="0" smtClean="0">
                <a:latin typeface="Garamond" panose="02020404030301010803" pitchFamily="18" charset="0"/>
              </a:rPr>
              <a:t>An Emerging Power – Manifest Destiny &amp; Imperialism</a:t>
            </a:r>
          </a:p>
          <a:p>
            <a:r>
              <a:rPr lang="en-US" sz="2400" dirty="0" smtClean="0">
                <a:latin typeface="Garamond" panose="02020404030301010803" pitchFamily="18" charset="0"/>
              </a:rPr>
              <a:t>World War I &amp; Aftermath – Neutrality, Interventionism</a:t>
            </a:r>
          </a:p>
          <a:p>
            <a:r>
              <a:rPr lang="en-US" sz="2400" dirty="0" smtClean="0">
                <a:latin typeface="Garamond" panose="02020404030301010803" pitchFamily="18" charset="0"/>
              </a:rPr>
              <a:t>World War II &amp; Aftermath – Neutrality, Interventionism</a:t>
            </a:r>
          </a:p>
          <a:p>
            <a:r>
              <a:rPr lang="en-US" sz="2400" dirty="0" smtClean="0">
                <a:latin typeface="Garamond" panose="02020404030301010803" pitchFamily="18" charset="0"/>
              </a:rPr>
              <a:t>Cold War – Containment</a:t>
            </a:r>
          </a:p>
          <a:p>
            <a:r>
              <a:rPr lang="en-US" sz="2400" dirty="0" smtClean="0">
                <a:latin typeface="Garamond" panose="02020404030301010803" pitchFamily="18" charset="0"/>
              </a:rPr>
              <a:t>Post Cold War – Economic Diplomacy/Internationalism</a:t>
            </a:r>
          </a:p>
          <a:p>
            <a:r>
              <a:rPr lang="en-US" sz="2400" dirty="0" smtClean="0">
                <a:latin typeface="Garamond" panose="02020404030301010803" pitchFamily="18" charset="0"/>
              </a:rPr>
              <a:t>War on Terror – Antiterrorism and Counterterrorism</a:t>
            </a:r>
          </a:p>
          <a:p>
            <a:pPr marL="0" indent="0">
              <a:buNone/>
            </a:pPr>
            <a:endParaRPr lang="en-US" dirty="0" smtClean="0"/>
          </a:p>
          <a:p>
            <a:pPr lvl="1"/>
            <a:endParaRPr lang="en-US" dirty="0"/>
          </a:p>
        </p:txBody>
      </p:sp>
    </p:spTree>
    <p:extLst>
      <p:ext uri="{BB962C8B-B14F-4D97-AF65-F5344CB8AC3E}">
        <p14:creationId xmlns:p14="http://schemas.microsoft.com/office/powerpoint/2010/main" val="272004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idx="1"/>
          </p:nvPr>
        </p:nvSpPr>
        <p:spPr/>
        <p:txBody>
          <a:bodyPr/>
          <a:lstStyle/>
          <a:p>
            <a:r>
              <a:rPr lang="en-US" dirty="0" smtClean="0"/>
              <a:t>September 11</a:t>
            </a:r>
          </a:p>
          <a:p>
            <a:pPr lvl="1"/>
            <a:r>
              <a:rPr lang="en-US" dirty="0" smtClean="0"/>
              <a:t>Nineteen members of al-Qaeda hijacked four commercial airplanes.</a:t>
            </a:r>
          </a:p>
          <a:p>
            <a:pPr lvl="1"/>
            <a:r>
              <a:rPr lang="en-US" dirty="0" smtClean="0"/>
              <a:t>Two crashed into the World Trade Center, one into the Pentagon, and one in a field in Pennsylvania</a:t>
            </a:r>
          </a:p>
          <a:p>
            <a:r>
              <a:rPr lang="en-US" dirty="0" smtClean="0"/>
              <a:t>The War in Afghanistan</a:t>
            </a:r>
          </a:p>
          <a:p>
            <a:pPr lvl="1"/>
            <a:r>
              <a:rPr lang="en-US" dirty="0" smtClean="0"/>
              <a:t>U.S.-led coalition sought to depose the </a:t>
            </a:r>
            <a:br>
              <a:rPr lang="en-US" dirty="0" smtClean="0"/>
            </a:br>
            <a:r>
              <a:rPr lang="en-US" dirty="0" smtClean="0"/>
              <a:t>government and deny a safe haven to </a:t>
            </a:r>
            <a:br>
              <a:rPr lang="en-US" dirty="0" smtClean="0"/>
            </a:br>
            <a:r>
              <a:rPr lang="en-US" dirty="0" smtClean="0"/>
              <a:t>terrorists.</a:t>
            </a:r>
          </a:p>
          <a:p>
            <a:pPr lvl="1"/>
            <a:r>
              <a:rPr lang="en-US" dirty="0" smtClean="0"/>
              <a:t>Osama bin Laden captured and </a:t>
            </a:r>
            <a:br>
              <a:rPr lang="en-US" dirty="0" smtClean="0"/>
            </a:br>
            <a:r>
              <a:rPr lang="en-US" dirty="0" smtClean="0"/>
              <a:t>killed in 2011</a:t>
            </a:r>
          </a:p>
          <a:p>
            <a:endParaRPr lang="en-US" dirty="0" smtClean="0"/>
          </a:p>
          <a:p>
            <a:endParaRPr lang="en-US" dirty="0" smtClean="0"/>
          </a:p>
          <a:p>
            <a:pPr lvl="1"/>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863107"/>
            <a:ext cx="2741899" cy="191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916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September 11</a:t>
            </a:r>
            <a:r>
              <a:rPr lang="en-US" sz="3400" baseline="30000" dirty="0" smtClean="0"/>
              <a:t>th</a:t>
            </a:r>
            <a:r>
              <a:rPr lang="en-US" sz="3400" dirty="0" smtClean="0"/>
              <a:t> and the War on Terror </a:t>
            </a:r>
            <a:endParaRPr lang="en-US" sz="3400" dirty="0"/>
          </a:p>
        </p:txBody>
      </p:sp>
      <p:sp>
        <p:nvSpPr>
          <p:cNvPr id="3" name="Text Placeholder 2"/>
          <p:cNvSpPr>
            <a:spLocks noGrp="1"/>
          </p:cNvSpPr>
          <p:nvPr>
            <p:ph idx="1"/>
          </p:nvPr>
        </p:nvSpPr>
        <p:spPr/>
        <p:txBody>
          <a:bodyPr/>
          <a:lstStyle/>
          <a:p>
            <a:r>
              <a:rPr lang="en-US" dirty="0" smtClean="0"/>
              <a:t>The War in Iraq</a:t>
            </a:r>
          </a:p>
          <a:p>
            <a:pPr lvl="1"/>
            <a:r>
              <a:rPr lang="en-US" dirty="0" smtClean="0"/>
              <a:t>President George W. Bush declared Iraq, North Korea, and Iran an “axis of evil.”</a:t>
            </a:r>
          </a:p>
          <a:p>
            <a:pPr lvl="1"/>
            <a:r>
              <a:rPr lang="en-US" dirty="0" smtClean="0"/>
              <a:t>Operation Iraqi Freedom (2003)</a:t>
            </a:r>
          </a:p>
          <a:p>
            <a:pPr lvl="2"/>
            <a:r>
              <a:rPr lang="en-US" dirty="0" smtClean="0"/>
              <a:t>Divided Americans</a:t>
            </a:r>
          </a:p>
          <a:p>
            <a:pPr lvl="2"/>
            <a:r>
              <a:rPr lang="en-US" dirty="0" smtClean="0"/>
              <a:t>Not intended to be a long, drawn-out war</a:t>
            </a:r>
          </a:p>
          <a:p>
            <a:pPr lvl="2"/>
            <a:r>
              <a:rPr lang="en-US" dirty="0" smtClean="0"/>
              <a:t>Last American combat forces left in 2011.</a:t>
            </a:r>
          </a:p>
          <a:p>
            <a:r>
              <a:rPr lang="en-US" dirty="0" smtClean="0"/>
              <a:t>New Terrorist Threats</a:t>
            </a:r>
          </a:p>
          <a:p>
            <a:pPr lvl="1"/>
            <a:r>
              <a:rPr lang="en-US" dirty="0" smtClean="0"/>
              <a:t>ISIS</a:t>
            </a:r>
          </a:p>
          <a:p>
            <a:endParaRPr lang="en-US" dirty="0" smtClean="0"/>
          </a:p>
          <a:p>
            <a:pPr lvl="1"/>
            <a:endParaRPr lang="en-US" dirty="0" smtClean="0"/>
          </a:p>
        </p:txBody>
      </p:sp>
    </p:spTree>
    <p:extLst>
      <p:ext uri="{BB962C8B-B14F-4D97-AF65-F5344CB8AC3E}">
        <p14:creationId xmlns:p14="http://schemas.microsoft.com/office/powerpoint/2010/main" val="24301785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1246</TotalTime>
  <Words>2328</Words>
  <Application>Microsoft Office PowerPoint</Application>
  <PresentationFormat>On-screen Show (4:3)</PresentationFormat>
  <Paragraphs>220</Paragraphs>
  <Slides>25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ＭＳ Ｐゴシック</vt:lpstr>
      <vt:lpstr>Arial</vt:lpstr>
      <vt:lpstr>Courier New</vt:lpstr>
      <vt:lpstr>Garamond</vt:lpstr>
      <vt:lpstr>Noto Sans Symbols</vt:lpstr>
      <vt:lpstr>Rockwell</vt:lpstr>
      <vt:lpstr>Rockwell Condensed</vt:lpstr>
      <vt:lpstr>Times New Roman</vt:lpstr>
      <vt:lpstr>Wingdings</vt:lpstr>
      <vt:lpstr>Wood Type</vt:lpstr>
      <vt:lpstr>Foreign Policy</vt:lpstr>
      <vt:lpstr>50 Terms you should already know</vt:lpstr>
      <vt:lpstr>50 Terms you should already know</vt:lpstr>
      <vt:lpstr>50 Terms you should already know</vt:lpstr>
      <vt:lpstr>Foreign Policy – Key Concepts</vt:lpstr>
      <vt:lpstr>An Evolving Foreign Policy</vt:lpstr>
      <vt:lpstr>Evolving foreign policy</vt:lpstr>
      <vt:lpstr>September 11th and the War on Terror </vt:lpstr>
      <vt:lpstr>September 11th and the War on Terror </vt:lpstr>
      <vt:lpstr>Who Makes Foreign Policy?</vt:lpstr>
      <vt:lpstr>The Constitution</vt:lpstr>
      <vt:lpstr>PowerPoint Presentation</vt:lpstr>
      <vt:lpstr>PowerPoint Presentation</vt:lpstr>
      <vt:lpstr>The Executive Branch</vt:lpstr>
      <vt:lpstr>PowerPoint Presentation</vt:lpstr>
      <vt:lpstr>The Executive Branch</vt:lpstr>
      <vt:lpstr>PowerPoint Presentation</vt:lpstr>
      <vt:lpstr>Congress</vt:lpstr>
      <vt:lpstr>How Has Defense Spending Changed Over Time?</vt:lpstr>
      <vt:lpstr>Congress</vt:lpstr>
      <vt:lpstr>War Powers Act</vt:lpstr>
      <vt:lpstr>PowerPoint Presentation</vt:lpstr>
      <vt:lpstr>The Judiciary</vt:lpstr>
      <vt:lpstr>Foreign Policy:  Contemporary  challenges  </vt:lpstr>
      <vt:lpstr>China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Human Resource Management</dc:title>
  <dc:creator>Stephanie</dc:creator>
  <cp:lastModifiedBy>Brian O'Keefe</cp:lastModifiedBy>
  <cp:revision>103</cp:revision>
  <dcterms:modified xsi:type="dcterms:W3CDTF">2020-04-16T14:52:21Z</dcterms:modified>
</cp:coreProperties>
</file>