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49"/>
  </p:notesMasterIdLst>
  <p:sldIdLst>
    <p:sldId id="256" r:id="rId2"/>
    <p:sldId id="258" r:id="rId3"/>
    <p:sldId id="350" r:id="rId4"/>
    <p:sldId id="283" r:id="rId5"/>
    <p:sldId id="320" r:id="rId6"/>
    <p:sldId id="319" r:id="rId7"/>
    <p:sldId id="276" r:id="rId8"/>
    <p:sldId id="351" r:id="rId9"/>
    <p:sldId id="321" r:id="rId10"/>
    <p:sldId id="322" r:id="rId11"/>
    <p:sldId id="323" r:id="rId12"/>
    <p:sldId id="352" r:id="rId13"/>
    <p:sldId id="284" r:id="rId14"/>
    <p:sldId id="324" r:id="rId15"/>
    <p:sldId id="261" r:id="rId16"/>
    <p:sldId id="353" r:id="rId17"/>
    <p:sldId id="354" r:id="rId18"/>
    <p:sldId id="355" r:id="rId19"/>
    <p:sldId id="357" r:id="rId20"/>
    <p:sldId id="358" r:id="rId21"/>
    <p:sldId id="359" r:id="rId22"/>
    <p:sldId id="362" r:id="rId23"/>
    <p:sldId id="363" r:id="rId24"/>
    <p:sldId id="364" r:id="rId25"/>
    <p:sldId id="365" r:id="rId26"/>
    <p:sldId id="263" r:id="rId27"/>
    <p:sldId id="325" r:id="rId28"/>
    <p:sldId id="366" r:id="rId29"/>
    <p:sldId id="356" r:id="rId30"/>
    <p:sldId id="269" r:id="rId31"/>
    <p:sldId id="270" r:id="rId32"/>
    <p:sldId id="271" r:id="rId33"/>
    <p:sldId id="272" r:id="rId34"/>
    <p:sldId id="280" r:id="rId35"/>
    <p:sldId id="273" r:id="rId36"/>
    <p:sldId id="281" r:id="rId37"/>
    <p:sldId id="327" r:id="rId38"/>
    <p:sldId id="328" r:id="rId39"/>
    <p:sldId id="329" r:id="rId40"/>
    <p:sldId id="332" r:id="rId41"/>
    <p:sldId id="333" r:id="rId42"/>
    <p:sldId id="334" r:id="rId43"/>
    <p:sldId id="336" r:id="rId44"/>
    <p:sldId id="337" r:id="rId45"/>
    <p:sldId id="338" r:id="rId46"/>
    <p:sldId id="339" r:id="rId47"/>
    <p:sldId id="340"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0C31571-B15F-4E33-9C4A-67DDE1157CD4}" type="slidenum">
              <a:rPr lang="en-US"/>
              <a:pPr>
                <a:defRPr/>
              </a:pPr>
              <a:t>‹#›</a:t>
            </a:fld>
            <a:endParaRPr lang="en-US" dirty="0"/>
          </a:p>
        </p:txBody>
      </p:sp>
    </p:spTree>
    <p:extLst>
      <p:ext uri="{BB962C8B-B14F-4D97-AF65-F5344CB8AC3E}">
        <p14:creationId xmlns:p14="http://schemas.microsoft.com/office/powerpoint/2010/main" val="2532622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altLang="en-US" smtClean="0"/>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65939E2-78EE-4FA0-8871-0E189AE36CCD}" type="slidenum">
              <a:rPr lang="en-US" altLang="en-US" smtClean="0"/>
              <a:pPr eaLnBrk="1" hangingPunct="1">
                <a:spcBef>
                  <a:spcPct val="0"/>
                </a:spcBef>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altLang="en-US" smtClean="0"/>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7B27409-6660-4A86-ADAD-C2D931A63562}" type="slidenum">
              <a:rPr lang="en-US" altLang="en-US" smtClean="0"/>
              <a:pPr eaLnBrk="1" hangingPunct="1">
                <a:spcBef>
                  <a:spcPct val="0"/>
                </a:spcBef>
                <a:defRPr/>
              </a:pPr>
              <a:t>25</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altLang="en-US" smtClean="0"/>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0A67E4D-80B7-47DE-ABE6-7B8F1C04C7AF}" type="slidenum">
              <a:rPr lang="en-US" altLang="en-US" smtClean="0"/>
              <a:pPr eaLnBrk="1" hangingPunct="1">
                <a:spcBef>
                  <a:spcPct val="0"/>
                </a:spcBef>
                <a:defRPr/>
              </a:pPr>
              <a:t>26</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altLang="en-US" smtClean="0"/>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C2AA550-DC27-4CF7-865D-35F96E92080C}" type="slidenum">
              <a:rPr lang="en-US" altLang="en-US" smtClean="0"/>
              <a:pPr eaLnBrk="1" hangingPunct="1">
                <a:spcBef>
                  <a:spcPct val="0"/>
                </a:spcBef>
                <a:defRPr/>
              </a:pPr>
              <a:t>30</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altLang="en-US" smtClean="0"/>
          </a:p>
        </p:txBody>
      </p:sp>
      <p:sp>
        <p:nvSpPr>
          <p:cNvPr id="71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0E8A5DD-181B-42E3-BC2F-B270BD5E2BF2}" type="slidenum">
              <a:rPr lang="en-US" altLang="en-US" smtClean="0"/>
              <a:pPr eaLnBrk="1" hangingPunct="1">
                <a:spcBef>
                  <a:spcPct val="0"/>
                </a:spcBef>
                <a:defRPr/>
              </a:pPr>
              <a:t>31</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altLang="en-US" smtClean="0"/>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D8F5667-DA8B-49FB-88A7-FFE5B9C1ED9C}" type="slidenum">
              <a:rPr lang="en-US" altLang="en-US" smtClean="0"/>
              <a:pPr eaLnBrk="1" hangingPunct="1">
                <a:spcBef>
                  <a:spcPct val="0"/>
                </a:spcBef>
                <a:defRPr/>
              </a:pPr>
              <a:t>32</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altLang="en-US" smtClean="0"/>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0F4C8E8-C763-4C00-A33C-530905974080}" type="slidenum">
              <a:rPr lang="en-US" altLang="en-US" smtClean="0"/>
              <a:pPr eaLnBrk="1" hangingPunct="1">
                <a:spcBef>
                  <a:spcPct val="0"/>
                </a:spcBef>
                <a:defRPr/>
              </a:pPr>
              <a:t>33</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altLang="en-US" smtClean="0"/>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86FDCB2-1B3C-4B22-8D3E-C5F7B9BEDED0}" type="slidenum">
              <a:rPr lang="en-US" altLang="en-US" smtClean="0"/>
              <a:pPr eaLnBrk="1" hangingPunct="1">
                <a:spcBef>
                  <a:spcPct val="0"/>
                </a:spcBef>
                <a:defRPr/>
              </a:pPr>
              <a:t>35</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spcBef>
                <a:spcPct val="0"/>
              </a:spcBef>
            </a:pPr>
            <a:r>
              <a:rPr lang="en-US" altLang="en-US" smtClean="0">
                <a:cs typeface="Arial" charset="0"/>
              </a:rPr>
              <a:t>Medicare was passed in 1965. It covers people who are 65 and over or disabled. </a:t>
            </a:r>
          </a:p>
          <a:p>
            <a:pPr eaLnBrk="1" hangingPunct="1">
              <a:spcBef>
                <a:spcPct val="0"/>
              </a:spcBef>
            </a:pPr>
            <a:endParaRPr lang="en-US" altLang="en-US" smtClean="0">
              <a:cs typeface="Arial" charset="0"/>
            </a:endParaRPr>
          </a:p>
          <a:p>
            <a:pPr eaLnBrk="1" hangingPunct="1">
              <a:spcBef>
                <a:spcPct val="0"/>
              </a:spcBef>
            </a:pPr>
            <a:r>
              <a:rPr lang="en-US" altLang="en-US" smtClean="0">
                <a:cs typeface="Arial" charset="0"/>
              </a:rPr>
              <a:t>Medicaid was created at the same time as Medicare.  Medicaid provides health insurance coverage for the poor and disabled.  Recipients must meet eligibility requirements, such as showing that their income is below a certain level.  </a:t>
            </a:r>
          </a:p>
          <a:p>
            <a:pPr eaLnBrk="1" hangingPunct="1">
              <a:spcBef>
                <a:spcPct val="0"/>
              </a:spcBef>
            </a:pPr>
            <a:endParaRPr lang="en-US" altLang="en-US" smtClean="0">
              <a:cs typeface="Arial" charset="0"/>
            </a:endParaRPr>
          </a:p>
          <a:p>
            <a:r>
              <a:rPr lang="en-US" altLang="en-US" smtClean="0">
                <a:cs typeface="Arial" charset="0"/>
              </a:rPr>
              <a:t>Medicare is a joint venture between the national and state governments.  Federal block grants that cover 50 to 75% of Medicaid costs are given to the states, who must come up with the remaining funding themselves.  States have considerable latitude in setting eligibility requirements and providing coverage. </a:t>
            </a:r>
            <a:r>
              <a:rPr lang="en-US" altLang="en-US" smtClean="0">
                <a:solidFill>
                  <a:srgbClr val="000000"/>
                </a:solidFill>
                <a:cs typeface="Arial" charset="0"/>
                <a:sym typeface="Arial" charset="0"/>
              </a:rPr>
              <a:t>In 2015, Medicaid program provided health and longterm care coverage to nearly 70 million low-income Americans.</a:t>
            </a:r>
            <a:endParaRPr lang="en-US" altLang="en-US" smtClean="0"/>
          </a:p>
        </p:txBody>
      </p:sp>
      <p:sp>
        <p:nvSpPr>
          <p:cNvPr id="73732" name="Slide Number Placeholder 3"/>
          <p:cNvSpPr>
            <a:spLocks noGrp="1"/>
          </p:cNvSpPr>
          <p:nvPr>
            <p:ph type="sldNum" sz="quarter" idx="5"/>
          </p:nvPr>
        </p:nvSpPr>
        <p:spPr>
          <a:noFill/>
        </p:spPr>
        <p:txBody>
          <a:bodyPr/>
          <a:lstStyle/>
          <a:p>
            <a:pPr>
              <a:buSzPct val="25000"/>
            </a:pPr>
            <a:fld id="{158E1425-E4CE-4F40-B1D7-14016F75EC11}" type="slidenum">
              <a:rPr lang="en-US" altLang="en-US" smtClean="0">
                <a:solidFill>
                  <a:srgbClr val="000000"/>
                </a:solidFill>
                <a:cs typeface="Arial" charset="0"/>
                <a:sym typeface="Arial" charset="0"/>
              </a:rPr>
              <a:pPr>
                <a:buSzPct val="25000"/>
              </a:pPr>
              <a:t>37</a:t>
            </a:fld>
            <a:endParaRPr lang="en-US" altLang="en-US" smtClean="0">
              <a:solidFill>
                <a:srgbClr val="000000"/>
              </a:solidFill>
              <a:cs typeface="Arial" charset="0"/>
              <a:sym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altLang="en-US" smtClean="0">
                <a:solidFill>
                  <a:srgbClr val="000000"/>
                </a:solidFill>
                <a:cs typeface="Arial" charset="0"/>
                <a:sym typeface="Arial" charset="0"/>
              </a:rPr>
              <a:t>The Affordable Care Act (ACA) of 2010 marked the first major change in national health policy since the adoption of Medicare and Medicaid in 1965.</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The ACA established government-run health insurance exchanges financed by a number of taxes and fees, most notably an increase in the Medicare tax for individuals earning more than $200,000 per year. Americans had the option to buy into one of these exchanges or simply to retain their existing private health insurance. However, in one of its more controversial provisions, the ACA requires by law that every American have some form of health insurance or else pay a fine.</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Many elements of the ACA have proven highly controversial. Some criticisms are ideologically based, arguing that the ACA was tantamount to a “government takeover” of the health care system and took control from the private sector. Others were practical, including higher than anticipated premiums and co-pays for some and the cost burdens placed on smaller businesses.</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The ACA has been especially unpopular with state governments led by Republican governors and legislatures. These states believed that the act is an infringement on states’ reserved powers, and more than half of the states sued to block implementation of the policy. However, in 2012, the Supreme Court upheld the constitutionality of the individual mandate and, again in 2015, upheld the legal status of the health-insurance exchanges. Some Republicans still vow to “repeal and replace” the ACA</a:t>
            </a:r>
            <a:endParaRPr lang="en-US" altLang="en-US" smtClean="0"/>
          </a:p>
        </p:txBody>
      </p:sp>
      <p:sp>
        <p:nvSpPr>
          <p:cNvPr id="74756" name="Slide Number Placeholder 3"/>
          <p:cNvSpPr>
            <a:spLocks noGrp="1"/>
          </p:cNvSpPr>
          <p:nvPr>
            <p:ph type="sldNum" sz="quarter" idx="5"/>
          </p:nvPr>
        </p:nvSpPr>
        <p:spPr>
          <a:noFill/>
        </p:spPr>
        <p:txBody>
          <a:bodyPr/>
          <a:lstStyle/>
          <a:p>
            <a:pPr>
              <a:buSzPct val="25000"/>
            </a:pPr>
            <a:fld id="{B4940DE9-50EB-4A63-8D07-1158748BD76D}" type="slidenum">
              <a:rPr lang="en-US" altLang="en-US" smtClean="0">
                <a:solidFill>
                  <a:srgbClr val="000000"/>
                </a:solidFill>
                <a:cs typeface="Arial" charset="0"/>
                <a:sym typeface="Arial" charset="0"/>
              </a:rPr>
              <a:pPr>
                <a:buSzPct val="25000"/>
              </a:pPr>
              <a:t>38</a:t>
            </a:fld>
            <a:endParaRPr lang="en-US" altLang="en-US" smtClean="0">
              <a:solidFill>
                <a:srgbClr val="000000"/>
              </a:solidFill>
              <a:cs typeface="Arial" charset="0"/>
              <a:sym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GB" altLang="en-US" smtClean="0">
                <a:latin typeface="Times New Roman" pitchFamily="18" charset="0"/>
              </a:rPr>
              <a:t>The government also plays a role managing the spread of infectious and chronic disease through immunizations, education, advertisements and regulations. </a:t>
            </a:r>
            <a:r>
              <a:rPr lang="en-US" altLang="en-US" smtClean="0">
                <a:solidFill>
                  <a:srgbClr val="000000"/>
                </a:solidFill>
                <a:cs typeface="Arial" charset="0"/>
                <a:sym typeface="Arial" charset="0"/>
              </a:rPr>
              <a:t>The national government also finances medical research, primarily through the</a:t>
            </a:r>
          </a:p>
          <a:p>
            <a:r>
              <a:rPr lang="en-US" altLang="en-US" smtClean="0">
                <a:solidFill>
                  <a:srgbClr val="000000"/>
                </a:solidFill>
                <a:cs typeface="Arial" charset="0"/>
                <a:sym typeface="Arial" charset="0"/>
              </a:rPr>
              <a:t>National Institutes of Health (NIH).</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An increasingly important area of public health involves interactions between humans and the environment. In response to alarm among scientists and an outcry by the public, governments have increasingly taken steps to reduce the health problems associated with pollution by regulating the industry. Starting in the 1970s, the United States initiated a large number of programs intended to stave off the harmful effects that pollution has on health and created the Environmental Protection Agency, which now serves as the primary environmental regulator in the country.</a:t>
            </a:r>
            <a:endParaRPr lang="en-GB" altLang="en-US" smtClean="0">
              <a:latin typeface="Times New Roman" pitchFamily="18" charset="0"/>
            </a:endParaRPr>
          </a:p>
          <a:p>
            <a:endParaRPr lang="en-US" altLang="en-US" smtClean="0"/>
          </a:p>
          <a:p>
            <a:r>
              <a:rPr lang="en-US" altLang="en-US" smtClean="0">
                <a:solidFill>
                  <a:srgbClr val="000000"/>
                </a:solidFill>
                <a:cs typeface="Arial" charset="0"/>
                <a:sym typeface="Arial" charset="0"/>
              </a:rPr>
              <a:t>There are many persistent health threats related to the environment. Most recently in 2016, discovery of dangerously elevated levels of lead in the water supply of the city of Flint, Michigan, has raised questions about the efficacy of environmental</a:t>
            </a:r>
          </a:p>
          <a:p>
            <a:r>
              <a:rPr lang="en-US" altLang="en-US" smtClean="0">
                <a:solidFill>
                  <a:srgbClr val="000000"/>
                </a:solidFill>
                <a:cs typeface="Arial" charset="0"/>
                <a:sym typeface="Arial" charset="0"/>
              </a:rPr>
              <a:t>policy. The crisis erupted after, as a cost-saving measure, the city government switched the water supply from Lake Huron to the polluted Flint River. Even after the discovery of elevated levels of lead, which is especially harmful to children and</a:t>
            </a:r>
          </a:p>
          <a:p>
            <a:r>
              <a:rPr lang="en-US" altLang="en-US" smtClean="0">
                <a:solidFill>
                  <a:srgbClr val="000000"/>
                </a:solidFill>
                <a:cs typeface="Arial" charset="0"/>
                <a:sym typeface="Arial" charset="0"/>
              </a:rPr>
              <a:t>can cause irreversible organ damage, the response of governments at several levels was sluggish at best and perhaps criminally negligent at worst.</a:t>
            </a:r>
            <a:endParaRPr lang="en-US" altLang="en-US" smtClean="0"/>
          </a:p>
        </p:txBody>
      </p:sp>
      <p:sp>
        <p:nvSpPr>
          <p:cNvPr id="75780" name="Slide Number Placeholder 3"/>
          <p:cNvSpPr>
            <a:spLocks noGrp="1"/>
          </p:cNvSpPr>
          <p:nvPr>
            <p:ph type="sldNum" sz="quarter" idx="5"/>
          </p:nvPr>
        </p:nvSpPr>
        <p:spPr>
          <a:noFill/>
        </p:spPr>
        <p:txBody>
          <a:bodyPr/>
          <a:lstStyle/>
          <a:p>
            <a:pPr>
              <a:buSzPct val="25000"/>
            </a:pPr>
            <a:fld id="{C13A3527-3B12-403A-A14F-811989A6E8DA}" type="slidenum">
              <a:rPr lang="en-US" altLang="en-US" smtClean="0">
                <a:solidFill>
                  <a:srgbClr val="000000"/>
                </a:solidFill>
                <a:cs typeface="Arial" charset="0"/>
                <a:sym typeface="Arial" charset="0"/>
              </a:rPr>
              <a:pPr>
                <a:buSzPct val="25000"/>
              </a:pPr>
              <a:t>39</a:t>
            </a:fld>
            <a:endParaRPr lang="en-US" altLang="en-US" smtClean="0">
              <a:solidFill>
                <a:srgbClr val="000000"/>
              </a:solidFill>
              <a:cs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altLang="en-US" smtClean="0"/>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165057A-2434-4B3A-B0F6-55552A17DF63}" type="slidenum">
              <a:rPr lang="en-US" altLang="en-US" smtClean="0"/>
              <a:pPr eaLnBrk="1" hangingPunct="1">
                <a:spcBef>
                  <a:spcPct val="0"/>
                </a:spcBef>
                <a:defRPr/>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altLang="en-US" smtClean="0">
                <a:solidFill>
                  <a:srgbClr val="000000"/>
                </a:solidFill>
                <a:cs typeface="Arial" charset="0"/>
                <a:sym typeface="Arial" charset="0"/>
              </a:rPr>
              <a:t>Enacted in 2002, the No Child Left Behind Act (NCLB) was designed to monitor student achievement in schools, paying special attention to disadvantaged student populations. The aim was to set high standards</a:t>
            </a:r>
          </a:p>
          <a:p>
            <a:r>
              <a:rPr lang="en-US" altLang="en-US" smtClean="0">
                <a:solidFill>
                  <a:srgbClr val="000000"/>
                </a:solidFill>
                <a:cs typeface="Arial" charset="0"/>
                <a:sym typeface="Arial" charset="0"/>
              </a:rPr>
              <a:t>and establish measurable goals as a method of improving American education across states.</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In response to growing disillusionment with NCLB, the law was replaced at the end of 2015 with the Every Student Succeeds Act (ESSA), which restores greater control to states over issues of accountability, teacher quality, and</a:t>
            </a:r>
          </a:p>
          <a:p>
            <a:r>
              <a:rPr lang="en-US" altLang="en-US" smtClean="0">
                <a:solidFill>
                  <a:srgbClr val="000000"/>
                </a:solidFill>
                <a:cs typeface="Arial" charset="0"/>
                <a:sym typeface="Arial" charset="0"/>
              </a:rPr>
              <a:t>school improvement.  ESSA also largely withdrew federal support for the Common Core State Standards Initiative.</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Another area of controversy in educational policy has been the question of “school choice,” which argues that if a child is attending a failing school, students and their parents should have the option to enroll at a more successful institution. This can be done through vouchers or charter schools.</a:t>
            </a:r>
            <a:endParaRPr lang="en-US" altLang="en-US" smtClean="0"/>
          </a:p>
        </p:txBody>
      </p:sp>
      <p:sp>
        <p:nvSpPr>
          <p:cNvPr id="76804" name="Slide Number Placeholder 3"/>
          <p:cNvSpPr>
            <a:spLocks noGrp="1"/>
          </p:cNvSpPr>
          <p:nvPr>
            <p:ph type="sldNum" sz="quarter" idx="5"/>
          </p:nvPr>
        </p:nvSpPr>
        <p:spPr>
          <a:noFill/>
        </p:spPr>
        <p:txBody>
          <a:bodyPr/>
          <a:lstStyle/>
          <a:p>
            <a:pPr>
              <a:buSzPct val="25000"/>
            </a:pPr>
            <a:fld id="{8DC453E7-A6CE-4E9F-97D0-961423AB402E}" type="slidenum">
              <a:rPr lang="en-US" altLang="en-US" smtClean="0">
                <a:solidFill>
                  <a:srgbClr val="000000"/>
                </a:solidFill>
                <a:cs typeface="Arial" charset="0"/>
                <a:sym typeface="Arial" charset="0"/>
              </a:rPr>
              <a:pPr>
                <a:buSzPct val="25000"/>
              </a:pPr>
              <a:t>40</a:t>
            </a:fld>
            <a:endParaRPr lang="en-US" altLang="en-US" smtClean="0">
              <a:solidFill>
                <a:srgbClr val="000000"/>
              </a:solidFill>
              <a:cs typeface="Arial" charset="0"/>
              <a:sym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Arial" charset="0"/>
              </a:rPr>
              <a:t>Federal government policies tend to provide indirect support of higher education through research grants and financial assistance to students. The federal government also funds the U.S. Military Academy, U.S. Naval Academy, the U.S. Air Force Academy, the U.S. Coast Guard Academy, and the U.S. Merchant Marine Academy.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Arial"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Arial" charset="0"/>
              </a:rPr>
              <a:t>But the biggest topic in higher education policy in recent years has been access and student loan debt. </a:t>
            </a:r>
            <a:r>
              <a:rPr lang="en-US" altLang="en-US" smtClean="0">
                <a:solidFill>
                  <a:srgbClr val="000000"/>
                </a:solidFill>
                <a:cs typeface="Arial" charset="0"/>
                <a:sym typeface="Arial" charset="0"/>
              </a:rPr>
              <a:t>The Federal Direct Student Loan Program allows students and families to borrow money to pay for college, with repayment (with</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000000"/>
                </a:solidFill>
                <a:cs typeface="Arial" charset="0"/>
                <a:sym typeface="Arial" charset="0"/>
              </a:rPr>
              <a:t>interest) deferred until a student graduates or leaves college. College Work Study programs, providing part-time jobs to college students while enrolled in school, also rely on federal funding.</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solidFill>
                <a:srgbClr val="000000"/>
              </a:solidFill>
              <a:cs typeface="Arial" charset="0"/>
              <a:sym typeface="Arial"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000000"/>
                </a:solidFill>
                <a:cs typeface="Arial" charset="0"/>
                <a:sym typeface="Arial" charset="0"/>
              </a:rPr>
              <a:t>Following on the heels of the mortgage crisis of the mid-2000s, some public policy analysts fear that a bubble in student debt could lead to wide-scale defaults and the need for a taxpayer bailout. A range of public policy responses have been considered, including expanding access to educational grants, cutting interest rates, and easing repayment terms. For example, in 2015 the Department of Education expanded Pay As You Earn loan repayment plans (PAYE) so that student loan repayments would be capped at 10 percent of current monthly income.</a:t>
            </a:r>
            <a:endParaRPr lang="en-US" altLang="en-US" smtClean="0"/>
          </a:p>
        </p:txBody>
      </p:sp>
      <p:sp>
        <p:nvSpPr>
          <p:cNvPr id="77828" name="Slide Number Placeholder 3"/>
          <p:cNvSpPr>
            <a:spLocks noGrp="1"/>
          </p:cNvSpPr>
          <p:nvPr>
            <p:ph type="sldNum" sz="quarter" idx="5"/>
          </p:nvPr>
        </p:nvSpPr>
        <p:spPr>
          <a:noFill/>
        </p:spPr>
        <p:txBody>
          <a:bodyPr/>
          <a:lstStyle/>
          <a:p>
            <a:pPr>
              <a:buSzPct val="25000"/>
            </a:pPr>
            <a:fld id="{241CE9A7-F2F5-417D-B6E3-EC6245590F83}" type="slidenum">
              <a:rPr lang="en-US" altLang="en-US" smtClean="0">
                <a:solidFill>
                  <a:srgbClr val="000000"/>
                </a:solidFill>
                <a:cs typeface="Arial" charset="0"/>
                <a:sym typeface="Arial" charset="0"/>
              </a:rPr>
              <a:pPr>
                <a:buSzPct val="25000"/>
              </a:pPr>
              <a:t>41</a:t>
            </a:fld>
            <a:endParaRPr lang="en-US" altLang="en-US" smtClean="0">
              <a:solidFill>
                <a:srgbClr val="000000"/>
              </a:solidFill>
              <a:cs typeface="Arial" charset="0"/>
              <a:sym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altLang="en-US" smtClean="0">
                <a:solidFill>
                  <a:srgbClr val="000000"/>
                </a:solidFill>
                <a:cs typeface="Arial" charset="0"/>
                <a:sym typeface="Arial" charset="0"/>
              </a:rPr>
              <a:t>Title IX of the education amendments of 1972 greatly expanded educational and athletic opportunities for women.  As a result of gender equity requirements, women’s basketball programs</a:t>
            </a:r>
          </a:p>
          <a:p>
            <a:r>
              <a:rPr lang="en-US" altLang="en-US" smtClean="0">
                <a:solidFill>
                  <a:srgbClr val="000000"/>
                </a:solidFill>
                <a:cs typeface="Arial" charset="0"/>
                <a:sym typeface="Arial" charset="0"/>
              </a:rPr>
              <a:t>have gained more prominence in recent years.</a:t>
            </a:r>
            <a:endParaRPr lang="en-US" altLang="en-US" smtClean="0"/>
          </a:p>
        </p:txBody>
      </p:sp>
      <p:sp>
        <p:nvSpPr>
          <p:cNvPr id="78852" name="Slide Number Placeholder 3"/>
          <p:cNvSpPr>
            <a:spLocks noGrp="1"/>
          </p:cNvSpPr>
          <p:nvPr>
            <p:ph type="sldNum" sz="quarter" idx="5"/>
          </p:nvPr>
        </p:nvSpPr>
        <p:spPr>
          <a:noFill/>
        </p:spPr>
        <p:txBody>
          <a:bodyPr/>
          <a:lstStyle/>
          <a:p>
            <a:pPr>
              <a:buSzPct val="25000"/>
            </a:pPr>
            <a:fld id="{9F948EEC-008A-4F2B-8BF6-6C228B691724}" type="slidenum">
              <a:rPr lang="en-US" altLang="en-US" smtClean="0">
                <a:solidFill>
                  <a:srgbClr val="000000"/>
                </a:solidFill>
                <a:cs typeface="Arial" charset="0"/>
                <a:sym typeface="Arial" charset="0"/>
              </a:rPr>
              <a:pPr>
                <a:buSzPct val="25000"/>
              </a:pPr>
              <a:t>42</a:t>
            </a:fld>
            <a:endParaRPr lang="en-US" altLang="en-US" smtClean="0">
              <a:solidFill>
                <a:srgbClr val="000000"/>
              </a:solidFill>
              <a:cs typeface="Arial" charset="0"/>
              <a:sym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altLang="en-US" smtClean="0">
                <a:solidFill>
                  <a:srgbClr val="000000"/>
                </a:solidFill>
                <a:cs typeface="Arial" charset="0"/>
                <a:sym typeface="Arial" charset="0"/>
              </a:rPr>
              <a:t>A major legacy of the New Deal was the creation of the Social Security program.  The intent of Social Security was to go beyond various “emergency” programs such as the Works Projects Administration (WPA) and provide at least a minimum of</a:t>
            </a:r>
          </a:p>
          <a:p>
            <a:r>
              <a:rPr lang="en-US" altLang="en-US" smtClean="0">
                <a:solidFill>
                  <a:srgbClr val="000000"/>
                </a:solidFill>
                <a:cs typeface="Arial" charset="0"/>
                <a:sym typeface="Arial" charset="0"/>
              </a:rPr>
              <a:t>economic security for all Americans. Passage of the Social Security Act in 1935 thus represented the beginning of a permanent welfare state in America and a dedication to the ideal of greater equity. The act consisted of three major components: (1) old-age insurance (what we now call Social Security); (2) public assistance for the needy, aged, blind, and families with dependent children (known as SSI); and (3) unemployment insurance and compensation.</a:t>
            </a:r>
            <a:endParaRPr lang="en-US" altLang="en-US" smtClean="0"/>
          </a:p>
        </p:txBody>
      </p:sp>
      <p:sp>
        <p:nvSpPr>
          <p:cNvPr id="79876" name="Slide Number Placeholder 3"/>
          <p:cNvSpPr>
            <a:spLocks noGrp="1"/>
          </p:cNvSpPr>
          <p:nvPr>
            <p:ph type="sldNum" sz="quarter" idx="5"/>
          </p:nvPr>
        </p:nvSpPr>
        <p:spPr>
          <a:noFill/>
        </p:spPr>
        <p:txBody>
          <a:bodyPr/>
          <a:lstStyle/>
          <a:p>
            <a:pPr>
              <a:buSzPct val="25000"/>
            </a:pPr>
            <a:fld id="{8FF89C73-782C-4CD5-99CC-E9DCA1856701}" type="slidenum">
              <a:rPr lang="en-US" altLang="en-US" smtClean="0">
                <a:solidFill>
                  <a:srgbClr val="000000"/>
                </a:solidFill>
                <a:cs typeface="Arial" charset="0"/>
                <a:sym typeface="Arial" charset="0"/>
              </a:rPr>
              <a:pPr>
                <a:buSzPct val="25000"/>
              </a:pPr>
              <a:t>43</a:t>
            </a:fld>
            <a:endParaRPr lang="en-US" altLang="en-US" smtClean="0">
              <a:solidFill>
                <a:srgbClr val="000000"/>
              </a:solidFill>
              <a:cs typeface="Arial" charset="0"/>
              <a:sym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altLang="en-US" smtClean="0">
                <a:solidFill>
                  <a:srgbClr val="000000"/>
                </a:solidFill>
                <a:cs typeface="Arial" charset="0"/>
                <a:sym typeface="Arial" charset="0"/>
              </a:rPr>
              <a:t>Many social welfare programs are entitlement programs, government benefits which all citizens meeting eligibility criteria—such as age, income level, or unemployment—are legally entitled to receive. Some of these are non–means-tested programs that provide cash assistance to qualified beneficiaries, regardless of income. In contrast, means-tested programs require people to have incomes below specified levels to be eligible for benefits. Benefits of means-tested programs</a:t>
            </a:r>
          </a:p>
          <a:p>
            <a:r>
              <a:rPr lang="en-US" altLang="en-US" smtClean="0">
                <a:solidFill>
                  <a:srgbClr val="000000"/>
                </a:solidFill>
                <a:cs typeface="Arial" charset="0"/>
                <a:sym typeface="Arial" charset="0"/>
              </a:rPr>
              <a:t>may come either as cash or in-kind benefits, such as help with finding employment or child care. </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The Social Security program is a non–means-tested program that began as old-age insurance, providing benefits only to retired workers. Its coverage was extended to survivors of covered workers in 1939 and to the permanently disabled in 1956. Social Security is not, as many people believe, a pension program that collects contributions from workers, invests them, and then returns them with interest to beneficiaries. Instead, current workers pay employment taxes that go directly toward providing benefits for retirees.</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Unemployment insurance is a social insurance program financed by a payroll tax paid by employers. The program benefits full-time employees of companies of four or more people who become unemployed through no fault of their own. Unemployed workers who have been fired for professional faults or who have quit their jobs, or those who are unwilling to accept suitable employment, do not receive benefits.</a:t>
            </a:r>
            <a:endParaRPr lang="en-US" altLang="en-US" smtClean="0"/>
          </a:p>
        </p:txBody>
      </p:sp>
      <p:sp>
        <p:nvSpPr>
          <p:cNvPr id="80900" name="Slide Number Placeholder 3"/>
          <p:cNvSpPr>
            <a:spLocks noGrp="1"/>
          </p:cNvSpPr>
          <p:nvPr>
            <p:ph type="sldNum" sz="quarter" idx="5"/>
          </p:nvPr>
        </p:nvSpPr>
        <p:spPr>
          <a:noFill/>
        </p:spPr>
        <p:txBody>
          <a:bodyPr/>
          <a:lstStyle/>
          <a:p>
            <a:pPr>
              <a:buSzPct val="25000"/>
            </a:pPr>
            <a:fld id="{C8F8FAB3-2D49-48E3-A142-963EF42C185A}" type="slidenum">
              <a:rPr lang="en-US" altLang="en-US" smtClean="0">
                <a:solidFill>
                  <a:srgbClr val="000000"/>
                </a:solidFill>
                <a:cs typeface="Arial" charset="0"/>
                <a:sym typeface="Arial" charset="0"/>
              </a:rPr>
              <a:pPr>
                <a:buSzPct val="25000"/>
              </a:pPr>
              <a:t>44</a:t>
            </a:fld>
            <a:endParaRPr lang="en-US" altLang="en-US" smtClean="0">
              <a:solidFill>
                <a:srgbClr val="000000"/>
              </a:solidFill>
              <a:cs typeface="Arial" charset="0"/>
              <a:sym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altLang="en-US" smtClean="0">
                <a:solidFill>
                  <a:srgbClr val="000000"/>
                </a:solidFill>
                <a:cs typeface="Arial" charset="0"/>
                <a:sym typeface="Arial" charset="0"/>
              </a:rPr>
              <a:t>The Supplemental Security Income (SSI) program is a means-tested program that began under the Social Security Act as a government benefit for needy elderly or blind citizens. In 1950, Congress extended coverage to needy people who were permanently and totally disabled. To be eligible for SSI, beneficiaries can have only a very limited income; the lower an individual’s income, the higher the SSI payment. SSI beneficiaries may also have only a limited number of possessions. The total of an individual’s personal resources, including bank accounts, vehicles, and personal property, cannot exceed $733.00.</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The Aid to Dependent Children program is a means-tested program first established as part of the Social Security Act in 1935. By the 1990s, the growth of this program began to attract widespread criticism from many conservatives and moderates, including Democratic President Bill Clinton. In what is regarded as the biggest shift in social welfare policy in decades, a new family and child support program called Temporary Assistance for Needy Families (TANF) was created to replace AFDC. TANF switched the funding of welfare from an open-ended matching program to a block grant to the states, which were also given more flexibility in reforming their welfare programs toward work-oriented goals. </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SNAP was formerly known as food stamps.  The food stamp program was originally an effort to expand domestic markets for farm commodities. Food stamps provided the poor with the ability to purchase more food, thus increasing the</a:t>
            </a:r>
          </a:p>
          <a:p>
            <a:r>
              <a:rPr lang="en-US" altLang="en-US" smtClean="0">
                <a:solidFill>
                  <a:srgbClr val="000000"/>
                </a:solidFill>
                <a:cs typeface="Arial" charset="0"/>
                <a:sym typeface="Arial" charset="0"/>
              </a:rPr>
              <a:t>demand for American agricultural produce. The method of delivering the food stamp benefit has changed dramatically over time. For much of the program’s history, the benefit was administered as actual paper coupons—quite literally, food “stamps”—given to citizens who were eligible for relief. Today, the program is administered entirely using an electronic debt program, much like an ATM card.</a:t>
            </a:r>
            <a:endParaRPr lang="en-US" altLang="en-US" smtClean="0"/>
          </a:p>
        </p:txBody>
      </p:sp>
      <p:sp>
        <p:nvSpPr>
          <p:cNvPr id="81924" name="Slide Number Placeholder 3"/>
          <p:cNvSpPr>
            <a:spLocks noGrp="1"/>
          </p:cNvSpPr>
          <p:nvPr>
            <p:ph type="sldNum" sz="quarter" idx="5"/>
          </p:nvPr>
        </p:nvSpPr>
        <p:spPr>
          <a:noFill/>
        </p:spPr>
        <p:txBody>
          <a:bodyPr/>
          <a:lstStyle/>
          <a:p>
            <a:pPr>
              <a:buSzPct val="25000"/>
            </a:pPr>
            <a:fld id="{588C9FCB-88A6-4DBA-8CDB-8570CA9AD02F}" type="slidenum">
              <a:rPr lang="en-US" altLang="en-US" smtClean="0">
                <a:solidFill>
                  <a:srgbClr val="000000"/>
                </a:solidFill>
                <a:cs typeface="Arial" charset="0"/>
                <a:sym typeface="Arial" charset="0"/>
              </a:rPr>
              <a:pPr>
                <a:buSzPct val="25000"/>
              </a:pPr>
              <a:t>46</a:t>
            </a:fld>
            <a:endParaRPr lang="en-US" altLang="en-US" smtClean="0">
              <a:solidFill>
                <a:srgbClr val="000000"/>
              </a:solidFill>
              <a:cs typeface="Arial" charset="0"/>
              <a:sym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altLang="en-US" smtClean="0">
                <a:solidFill>
                  <a:srgbClr val="000000"/>
                </a:solidFill>
                <a:cs typeface="Arial" charset="0"/>
                <a:sym typeface="Arial" charset="0"/>
              </a:rPr>
              <a:t>Social and economic policy has a long and complex history in the United States, as has been discussed in this chapter. However, in each of the issue areas considered, public policy challenges have yet to be solved.</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At the agenda-setting stage, rarely do all three streams—problems, policies, and politics—converge to open a policy window. In addressing education reform, for example, the competing values of local control versus national standards makes it</a:t>
            </a:r>
          </a:p>
          <a:p>
            <a:r>
              <a:rPr lang="en-US" altLang="en-US" smtClean="0">
                <a:solidFill>
                  <a:srgbClr val="000000"/>
                </a:solidFill>
                <a:cs typeface="Arial" charset="0"/>
                <a:sym typeface="Arial" charset="0"/>
              </a:rPr>
              <a:t>difficult to gain consensus on a solution. Policy often is formulated in the context of uncertainty. The actual results of the enormous bailout and stimulus bills of 2008–2009 were very hard to predict: Could the banking system be protected? Would these actions stave off a full-scale economic depression? Policy makers do not always have complete information on the long-term costs and benefits of proposed policy solutions. As a result, incrementalism often describes the policy adoption stage.</a:t>
            </a:r>
          </a:p>
          <a:p>
            <a:endParaRPr lang="en-US" altLang="en-US" smtClean="0">
              <a:solidFill>
                <a:srgbClr val="000000"/>
              </a:solidFill>
              <a:cs typeface="Arial" charset="0"/>
              <a:sym typeface="Arial" charset="0"/>
            </a:endParaRPr>
          </a:p>
          <a:p>
            <a:r>
              <a:rPr lang="en-US" altLang="en-US" smtClean="0">
                <a:solidFill>
                  <a:srgbClr val="000000"/>
                </a:solidFill>
                <a:cs typeface="Arial" charset="0"/>
                <a:sym typeface="Arial" charset="0"/>
              </a:rPr>
              <a:t>At the implementation stage, policies can change shape as they are carried out day to day by the bureaucracy. As schools implemented No Child Left Behind and the Common Core, new standards and teaching to the test changed the content and delivery of information to K–12 students—and then feedback from parents, teachers, and others led to calls for further reform. Policies also are constantly subject to challenge, in routine evaluations and budget allocations, or in constitutional challenges in the courts. Challenges to the Patient Protection and Affordable Care Act jeopardized full implementation of Obama’s health care initiative.</a:t>
            </a:r>
            <a:endParaRPr lang="en-US" altLang="en-US" smtClean="0"/>
          </a:p>
        </p:txBody>
      </p:sp>
      <p:sp>
        <p:nvSpPr>
          <p:cNvPr id="82948" name="Slide Number Placeholder 3"/>
          <p:cNvSpPr>
            <a:spLocks noGrp="1"/>
          </p:cNvSpPr>
          <p:nvPr>
            <p:ph type="sldNum" sz="quarter" idx="5"/>
          </p:nvPr>
        </p:nvSpPr>
        <p:spPr>
          <a:noFill/>
        </p:spPr>
        <p:txBody>
          <a:bodyPr/>
          <a:lstStyle/>
          <a:p>
            <a:pPr>
              <a:buSzPct val="25000"/>
            </a:pPr>
            <a:fld id="{226A44CB-13EF-4972-9AB1-BE4B4B6893A3}" type="slidenum">
              <a:rPr lang="en-US" altLang="en-US" smtClean="0">
                <a:solidFill>
                  <a:srgbClr val="000000"/>
                </a:solidFill>
                <a:cs typeface="Arial" charset="0"/>
                <a:sym typeface="Arial" charset="0"/>
              </a:rPr>
              <a:pPr>
                <a:buSzPct val="25000"/>
              </a:pPr>
              <a:t>47</a:t>
            </a:fld>
            <a:endParaRPr lang="en-US" altLang="en-US" smtClean="0">
              <a:solidFill>
                <a:srgbClr val="000000"/>
              </a:solidFill>
              <a:cs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altLang="en-US" smtClean="0"/>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70D4F5E-EDEA-41C6-9D26-4D3999586C39}" type="slidenum">
              <a:rPr lang="en-US" altLang="en-US" smtClean="0"/>
              <a:pPr eaLnBrk="1" hangingPunct="1">
                <a:spcBef>
                  <a:spcPct val="0"/>
                </a:spcBef>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altLang="en-US" smtClean="0"/>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AD7DF2F-ED58-4C10-B77E-09A6EE169D23}" type="slidenum">
              <a:rPr lang="en-US" altLang="en-US" smtClean="0"/>
              <a:pPr eaLnBrk="1" hangingPunct="1">
                <a:spcBef>
                  <a:spcPct val="0"/>
                </a:spcBef>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altLang="en-US" smtClean="0"/>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C6FD772-BB1E-4E11-953C-17C3F6F6D249}" type="slidenum">
              <a:rPr lang="en-US" altLang="en-US" smtClean="0"/>
              <a:pPr eaLnBrk="1" hangingPunct="1">
                <a:spcBef>
                  <a:spcPct val="0"/>
                </a:spcBef>
                <a:defRPr/>
              </a:pPr>
              <a:t>14</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altLang="en-US" smtClean="0"/>
          </a:p>
        </p:txBody>
      </p:sp>
      <p:sp>
        <p:nvSpPr>
          <p:cNvPr id="6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FB34BFF-6F31-4E4B-92B6-DA37450F5691}" type="slidenum">
              <a:rPr lang="en-US" altLang="en-US" smtClean="0"/>
              <a:pPr eaLnBrk="1" hangingPunct="1">
                <a:spcBef>
                  <a:spcPct val="0"/>
                </a:spcBef>
                <a:defRPr/>
              </a:pPr>
              <a:t>15</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altLang="en-US" smtClean="0"/>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2736482-6A1F-4571-BEA2-B9A9FED5B47A}" type="slidenum">
              <a:rPr lang="en-US" altLang="en-US" smtClean="0"/>
              <a:pPr eaLnBrk="1" hangingPunct="1">
                <a:spcBef>
                  <a:spcPct val="0"/>
                </a:spcBef>
                <a:defRPr/>
              </a:pPr>
              <a:t>19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altLang="en-US" smtClean="0"/>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D6B5B18-8C6D-4C5A-860F-98AD079AF4DF}" type="slidenum">
              <a:rPr lang="en-US" altLang="en-US" smtClean="0"/>
              <a:pPr eaLnBrk="1" hangingPunct="1">
                <a:spcBef>
                  <a:spcPct val="0"/>
                </a:spcBef>
                <a:defRPr/>
              </a:pPr>
              <a:t>22</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altLang="en-US" smtClean="0"/>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B7404ED-82B0-4088-BECC-60DBDA2CD3A6}" type="slidenum">
              <a:rPr lang="en-US" altLang="en-US" smtClean="0"/>
              <a:pPr eaLnBrk="1" hangingPunct="1">
                <a:spcBef>
                  <a:spcPct val="0"/>
                </a:spcBef>
                <a:defRPr/>
              </a:pPr>
              <a:t>24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2"/>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3"/>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4"/>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5"/>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6"/>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7"/>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483B2E22-33DB-439E-8D61-19E28506010C}" type="datetime1">
              <a:rPr lang="en-US"/>
              <a:pPr>
                <a:defRPr/>
              </a:pPr>
              <a:t>4/7/2020</a:t>
            </a:fld>
            <a:endParaRPr lang="en-US" dirty="0"/>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chemeClr val="accent1">
                    <a:lumMod val="50000"/>
                  </a:schemeClr>
                </a:solidFill>
              </a:defRPr>
            </a:lvl1pPr>
          </a:lstStyle>
          <a:p>
            <a:pPr>
              <a:defRPr/>
            </a:pPr>
            <a:fld id="{DDA98E5B-8104-4E3B-87CA-2EA1AC1FFD7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890633-D460-44D1-B980-27B390640996}" type="datetime1">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D6155-F0EC-4D59-BB55-6F1E51C4B29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0"/>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45501F0-6991-40F4-A6B0-3981794CFF74}" type="datetime1">
              <a:rPr lang="en-US"/>
              <a:pPr>
                <a:defRPr/>
              </a:pPr>
              <a:t>4/7/2020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B402F19-28CE-4535-A84F-E4EC3355E87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FDBBA9-5FFD-4579-BA06-CCB9A7407A04}" type="datetime1">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9C9863-C1CF-4332-8239-93F358F7A8E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3"/>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5"/>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B67C2FE7-F417-4827-B2DB-EFC8FD0B7B17}" type="datetime1">
              <a:rPr lang="en-US"/>
              <a:pPr>
                <a:defRPr/>
              </a:pPr>
              <a:t>4/7/2020</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64AFAD2F-B35F-4373-8C8A-B12768F4F04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307A4E3-668C-4E24-B44B-8EF875C493D7}" type="datetime1">
              <a:rPr lang="en-US"/>
              <a:pPr>
                <a:defRPr/>
              </a:pPr>
              <a:t>4/7/2020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E19A2F-4FA8-4809-AC4C-64E201DF789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E31D4ED-DB01-468C-ABDD-DD77D783D585}" type="datetime1">
              <a:rPr lang="en-US"/>
              <a:pPr>
                <a:defRPr/>
              </a:pPr>
              <a:t>4/7/2020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8975E3-C319-4532-8D8B-A636F3DAAB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CE3983-955F-412F-A05E-C050C58751DD}" type="datetime1">
              <a:rPr lang="en-US"/>
              <a:pPr>
                <a:defRPr/>
              </a:pPr>
              <a:t>4/7/2020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08DE6C-EB37-4FC0-9F0A-89CB2BC85FD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BDFC2C15-C6FD-4385-AEF5-73B048CB9980}" type="datetime1">
              <a:rPr lang="en-US"/>
              <a:pPr>
                <a:defRPr/>
              </a:pPr>
              <a:t>4/7/2020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006C97B8-AD99-4C9F-B430-2A155CA7F7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2"/>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3"/>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03150DAE-F4E2-4865-89A3-56B28AA76299}" type="datetime1">
              <a:rPr lang="en-US"/>
              <a:pPr>
                <a:defRPr/>
              </a:pPr>
              <a:t>4/7/2020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45B25E8E-87BB-41FA-8C2A-02509BB06D5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2"/>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3"/>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4"/>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5"/>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10204537-28F7-46E5-A952-EA87472DBA7A}" type="datetime1">
              <a:rPr lang="en-US"/>
              <a:pPr>
                <a:defRPr/>
              </a:pPr>
              <a:t>4/7/2020</a:t>
            </a:fld>
            <a:endParaRPr lang="en-US"/>
          </a:p>
        </p:txBody>
      </p:sp>
      <p:sp>
        <p:nvSpPr>
          <p:cNvPr id="12" name="Slide Number Placeholder 6"/>
          <p:cNvSpPr>
            <a:spLocks noGrp="1"/>
          </p:cNvSpPr>
          <p:nvPr>
            <p:ph type="sldNum" sz="quarter" idx="11"/>
          </p:nvPr>
        </p:nvSpPr>
        <p:spPr/>
        <p:txBody>
          <a:bodyPr/>
          <a:lstStyle>
            <a:lvl1pPr>
              <a:defRPr/>
            </a:lvl1pPr>
          </a:lstStyle>
          <a:p>
            <a:pPr>
              <a:defRPr/>
            </a:pPr>
            <a:fld id="{847D0FB2-878C-4D02-9E55-9B546DC6CFF7}" type="slidenum">
              <a:rPr lang="en-US"/>
              <a:pPr>
                <a:defRPr/>
              </a:pPr>
              <a:t>‹#›</a:t>
            </a:fld>
            <a:endParaRPr 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latin typeface="Arial" charset="0"/>
                <a:cs typeface="+mn-cs"/>
              </a:defRPr>
            </a:lvl1pPr>
          </a:lstStyle>
          <a:p>
            <a:pPr>
              <a:defRPr/>
            </a:pPr>
            <a:fld id="{3445A77F-3658-4EAE-B80F-957172E8C7AA}" type="datetime1">
              <a:rPr lang="en-US"/>
              <a:pPr>
                <a:defRPr/>
              </a:pPr>
              <a:t>4/7/2020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charset="0"/>
                <a:cs typeface="+mn-cs"/>
              </a:defRPr>
            </a:lvl1pPr>
          </a:lstStyle>
          <a:p>
            <a:pPr>
              <a:defRPr/>
            </a:pPr>
            <a:fld id="{510C30C7-CCA2-4381-9F2D-AC623B5DDB98}" type="slidenum">
              <a:rPr lang="en-US"/>
              <a:pPr>
                <a:defRPr/>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037" r:id="rId1"/>
    <p:sldLayoutId id="2147484032" r:id="rId2"/>
    <p:sldLayoutId id="2147484038" r:id="rId3"/>
    <p:sldLayoutId id="2147484033" r:id="rId4"/>
    <p:sldLayoutId id="2147484034" r:id="rId5"/>
    <p:sldLayoutId id="2147484035" r:id="rId6"/>
    <p:sldLayoutId id="2147484039" r:id="rId7"/>
    <p:sldLayoutId id="2147484040" r:id="rId8"/>
    <p:sldLayoutId id="2147484041" r:id="rId9"/>
    <p:sldLayoutId id="2147484036" r:id="rId10"/>
    <p:sldLayoutId id="2147484042"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RJpLMvgUXe8&amp;feature=youtu.b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BHw4NStQsT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_tULRch1PRQ"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usdebtclock.org/" TargetMode="External"/><Relationship Id="rId2" Type="http://schemas.openxmlformats.org/officeDocument/2006/relationships/hyperlink" Target="http://www.pbs.org/wgbh/pages/frontline/tentrillion/vie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bs.org/video/crash-course-government-and-politics-4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feature=endscreen&amp;NR=1&amp;v=AN8aTVy5h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youtube.com/watch?v=8cfAbG9EFH4&amp;feature=relmfu" TargetMode="External"/><Relationship Id="rId4" Type="http://schemas.openxmlformats.org/officeDocument/2006/relationships/hyperlink" Target="https://www.youtube.com/watch?v=4NR0SJSqubo&amp;feature=relmf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vju70I6qSK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apcentral.collegeboard.com/apc/public/repository/_ap06_frq_gopo_us_51788.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ollegeboard.com/prod_downloads/ap/students/govpol/ap06_sg_gopo_us.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642938" y="4648200"/>
            <a:ext cx="6553200" cy="457200"/>
          </a:xfrm>
        </p:spPr>
        <p:txBody>
          <a:bodyPr rtlCol="0"/>
          <a:lstStyle/>
          <a:p>
            <a:pPr eaLnBrk="1" fontAlgn="auto" hangingPunct="1">
              <a:spcAft>
                <a:spcPts val="0"/>
              </a:spcAft>
              <a:buFont typeface="Arial" pitchFamily="34" charset="0"/>
              <a:buNone/>
              <a:defRPr/>
            </a:pPr>
            <a:r>
              <a:rPr lang="en-US" altLang="en-US" dirty="0" smtClean="0"/>
              <a:t>Chapter 16</a:t>
            </a:r>
          </a:p>
        </p:txBody>
      </p:sp>
      <p:sp>
        <p:nvSpPr>
          <p:cNvPr id="3074" name="Rectangle 2"/>
          <p:cNvSpPr>
            <a:spLocks noGrp="1" noChangeArrowheads="1"/>
          </p:cNvSpPr>
          <p:nvPr>
            <p:ph type="ctrTitle"/>
          </p:nvPr>
        </p:nvSpPr>
        <p:spPr>
          <a:xfrm>
            <a:off x="604838" y="3227388"/>
            <a:ext cx="6629400" cy="1219200"/>
          </a:xfrm>
        </p:spPr>
        <p:txBody>
          <a:bodyPr/>
          <a:lstStyle/>
          <a:p>
            <a:pPr eaLnBrk="1" fontAlgn="auto" hangingPunct="1">
              <a:spcAft>
                <a:spcPts val="0"/>
              </a:spcAft>
              <a:defRPr/>
            </a:pPr>
            <a:r>
              <a:rPr lang="en-US" altLang="en-US" dirty="0" smtClean="0"/>
              <a:t>Domestic Policy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altLang="en-US" dirty="0">
                <a:solidFill>
                  <a:schemeClr val="tx1"/>
                </a:solidFill>
              </a:rPr>
              <a:t>Causes of </a:t>
            </a:r>
            <a:r>
              <a:rPr lang="en-US" altLang="en-US" dirty="0" smtClean="0">
                <a:solidFill>
                  <a:schemeClr val="tx1"/>
                </a:solidFill>
              </a:rPr>
              <a:t>the </a:t>
            </a:r>
            <a:r>
              <a:rPr lang="en-US" altLang="en-US" dirty="0">
                <a:solidFill>
                  <a:schemeClr val="tx1"/>
                </a:solidFill>
              </a:rPr>
              <a:t>Great Depression</a:t>
            </a:r>
          </a:p>
        </p:txBody>
      </p:sp>
      <p:sp>
        <p:nvSpPr>
          <p:cNvPr id="17411" name="Rectangle 3"/>
          <p:cNvSpPr>
            <a:spLocks noGrp="1" noChangeArrowheads="1"/>
          </p:cNvSpPr>
          <p:nvPr>
            <p:ph type="body" idx="1"/>
          </p:nvPr>
        </p:nvSpPr>
        <p:spPr/>
        <p:txBody>
          <a:bodyPr/>
          <a:lstStyle/>
          <a:p>
            <a:r>
              <a:rPr lang="en-US" altLang="en-US" sz="2800" b="1" smtClean="0">
                <a:solidFill>
                  <a:schemeClr val="tx1"/>
                </a:solidFill>
              </a:rPr>
              <a:t>S</a:t>
            </a:r>
            <a:r>
              <a:rPr lang="en-US" altLang="en-US" sz="2800" smtClean="0">
                <a:solidFill>
                  <a:schemeClr val="tx1"/>
                </a:solidFill>
              </a:rPr>
              <a:t>tock Market </a:t>
            </a:r>
            <a:r>
              <a:rPr lang="en-US" altLang="en-US" sz="2800" smtClean="0">
                <a:solidFill>
                  <a:schemeClr val="tx1"/>
                </a:solidFill>
                <a:hlinkClick r:id="rId2"/>
              </a:rPr>
              <a:t>Crash/market speculation</a:t>
            </a:r>
            <a:endParaRPr lang="en-US" altLang="en-US" sz="2800" smtClean="0">
              <a:solidFill>
                <a:schemeClr val="tx1"/>
              </a:solidFill>
            </a:endParaRPr>
          </a:p>
          <a:p>
            <a:r>
              <a:rPr lang="en-US" altLang="en-US" sz="2800" b="1" smtClean="0">
                <a:solidFill>
                  <a:schemeClr val="tx1"/>
                </a:solidFill>
              </a:rPr>
              <a:t>C</a:t>
            </a:r>
            <a:r>
              <a:rPr lang="en-US" altLang="en-US" sz="2800" smtClean="0">
                <a:solidFill>
                  <a:schemeClr val="tx1"/>
                </a:solidFill>
              </a:rPr>
              <a:t>oncentration</a:t>
            </a:r>
            <a:r>
              <a:rPr lang="en-US" altLang="en-US" sz="2800" b="1" smtClean="0">
                <a:solidFill>
                  <a:schemeClr val="tx1"/>
                </a:solidFill>
              </a:rPr>
              <a:t> </a:t>
            </a:r>
            <a:r>
              <a:rPr lang="en-US" altLang="en-US" sz="2800" smtClean="0">
                <a:solidFill>
                  <a:schemeClr val="tx1"/>
                </a:solidFill>
              </a:rPr>
              <a:t>of wealth</a:t>
            </a:r>
          </a:p>
          <a:p>
            <a:r>
              <a:rPr lang="en-US" altLang="en-US" sz="2800" b="1" smtClean="0">
                <a:solidFill>
                  <a:schemeClr val="tx1"/>
                </a:solidFill>
              </a:rPr>
              <a:t>R</a:t>
            </a:r>
            <a:r>
              <a:rPr lang="en-US" altLang="en-US" sz="2800" smtClean="0">
                <a:solidFill>
                  <a:schemeClr val="tx1"/>
                </a:solidFill>
              </a:rPr>
              <a:t>est of the world (global economic issues)</a:t>
            </a:r>
          </a:p>
          <a:p>
            <a:r>
              <a:rPr lang="en-US" altLang="en-US" sz="2800" b="1" smtClean="0">
                <a:solidFill>
                  <a:schemeClr val="tx1"/>
                </a:solidFill>
              </a:rPr>
              <a:t>E</a:t>
            </a:r>
            <a:r>
              <a:rPr lang="en-US" altLang="en-US" sz="2800" smtClean="0">
                <a:solidFill>
                  <a:schemeClr val="tx1"/>
                </a:solidFill>
              </a:rPr>
              <a:t>xcessive goods (overproduction)</a:t>
            </a:r>
          </a:p>
          <a:p>
            <a:r>
              <a:rPr lang="en-US" altLang="en-US" sz="2800" b="1" smtClean="0">
                <a:solidFill>
                  <a:schemeClr val="tx1"/>
                </a:solidFill>
              </a:rPr>
              <a:t>W</a:t>
            </a:r>
            <a:r>
              <a:rPr lang="en-US" altLang="en-US" sz="2800" smtClean="0">
                <a:solidFill>
                  <a:schemeClr val="tx1"/>
                </a:solidFill>
              </a:rPr>
              <a:t>eak farm economy (and agricultural issues)</a:t>
            </a:r>
          </a:p>
          <a:p>
            <a:r>
              <a:rPr lang="en-US" altLang="en-US" sz="2800" b="1" smtClean="0">
                <a:solidFill>
                  <a:schemeClr val="tx1"/>
                </a:solidFill>
              </a:rPr>
              <a:t>E</a:t>
            </a:r>
            <a:r>
              <a:rPr lang="en-US" altLang="en-US" sz="2800" smtClean="0">
                <a:solidFill>
                  <a:schemeClr val="tx1"/>
                </a:solidFill>
              </a:rPr>
              <a:t>xcessive use of credit</a:t>
            </a:r>
          </a:p>
          <a:p>
            <a:r>
              <a:rPr lang="en-US" altLang="en-US" sz="2800" b="1" smtClean="0">
                <a:solidFill>
                  <a:schemeClr val="tx1"/>
                </a:solidFill>
              </a:rPr>
              <a:t>D</a:t>
            </a:r>
            <a:r>
              <a:rPr lang="en-US" altLang="en-US" sz="2800" smtClean="0">
                <a:solidFill>
                  <a:schemeClr val="tx1"/>
                </a:solidFill>
              </a:rPr>
              <a:t>irection of government and monetary </a:t>
            </a:r>
            <a:r>
              <a:rPr lang="en-US" altLang="en-US" sz="3000" smtClean="0">
                <a:solidFill>
                  <a:schemeClr val="tx1"/>
                </a:solidFill>
              </a:rPr>
              <a:t>policies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898" decel="100000" fill="hold"/>
                                        <p:tgtEl>
                                          <p:spTgt spid="174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74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411">
                                            <p:txEl>
                                              <p:pRg st="0" end="0"/>
                                            </p:txEl>
                                          </p:spTgt>
                                        </p:tgtEl>
                                        <p:attrNameLst>
                                          <p:attrName>style.visibility</p:attrName>
                                        </p:attrNameLst>
                                      </p:cBhvr>
                                      <p:to>
                                        <p:strVal val="visible"/>
                                      </p:to>
                                    </p:set>
                                    <p:animEffect transition="in" filter="fade">
                                      <p:cBhvr>
                                        <p:cTn id="15" dur="1000"/>
                                        <p:tgtEl>
                                          <p:spTgt spid="17411">
                                            <p:txEl>
                                              <p:pRg st="0" end="0"/>
                                            </p:txEl>
                                          </p:spTgt>
                                        </p:tgtEl>
                                      </p:cBhvr>
                                    </p:animEffect>
                                    <p:anim calcmode="lin" valueType="num">
                                      <p:cBhvr>
                                        <p:cTn id="16"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74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74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7411">
                                            <p:txEl>
                                              <p:pRg st="1" end="1"/>
                                            </p:txEl>
                                          </p:spTgt>
                                        </p:tgtEl>
                                        <p:attrNameLst>
                                          <p:attrName>style.visibility</p:attrName>
                                        </p:attrNameLst>
                                      </p:cBhvr>
                                      <p:to>
                                        <p:strVal val="visible"/>
                                      </p:to>
                                    </p:set>
                                    <p:animEffect transition="in" filter="fade">
                                      <p:cBhvr>
                                        <p:cTn id="23" dur="1000"/>
                                        <p:tgtEl>
                                          <p:spTgt spid="17411">
                                            <p:txEl>
                                              <p:pRg st="1" end="1"/>
                                            </p:txEl>
                                          </p:spTgt>
                                        </p:tgtEl>
                                      </p:cBhvr>
                                    </p:animEffect>
                                    <p:anim calcmode="lin" valueType="num">
                                      <p:cBhvr>
                                        <p:cTn id="24"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74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74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411">
                                            <p:txEl>
                                              <p:pRg st="2" end="2"/>
                                            </p:txEl>
                                          </p:spTgt>
                                        </p:tgtEl>
                                        <p:attrNameLst>
                                          <p:attrName>style.visibility</p:attrName>
                                        </p:attrNameLst>
                                      </p:cBhvr>
                                      <p:to>
                                        <p:strVal val="visible"/>
                                      </p:to>
                                    </p:set>
                                    <p:animEffect transition="in" filter="fade">
                                      <p:cBhvr>
                                        <p:cTn id="31" dur="1000"/>
                                        <p:tgtEl>
                                          <p:spTgt spid="17411">
                                            <p:txEl>
                                              <p:pRg st="2" end="2"/>
                                            </p:txEl>
                                          </p:spTgt>
                                        </p:tgtEl>
                                      </p:cBhvr>
                                    </p:animEffect>
                                    <p:anim calcmode="lin" valueType="num">
                                      <p:cBhvr>
                                        <p:cTn id="3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741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74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7411">
                                            <p:txEl>
                                              <p:pRg st="3" end="3"/>
                                            </p:txEl>
                                          </p:spTgt>
                                        </p:tgtEl>
                                        <p:attrNameLst>
                                          <p:attrName>style.visibility</p:attrName>
                                        </p:attrNameLst>
                                      </p:cBhvr>
                                      <p:to>
                                        <p:strVal val="visible"/>
                                      </p:to>
                                    </p:set>
                                    <p:animEffect transition="in" filter="fade">
                                      <p:cBhvr>
                                        <p:cTn id="39" dur="1000"/>
                                        <p:tgtEl>
                                          <p:spTgt spid="17411">
                                            <p:txEl>
                                              <p:pRg st="3" end="3"/>
                                            </p:txEl>
                                          </p:spTgt>
                                        </p:tgtEl>
                                      </p:cBhvr>
                                    </p:animEffect>
                                    <p:anim calcmode="lin" valueType="num">
                                      <p:cBhvr>
                                        <p:cTn id="40"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741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74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7411">
                                            <p:txEl>
                                              <p:pRg st="4" end="4"/>
                                            </p:txEl>
                                          </p:spTgt>
                                        </p:tgtEl>
                                        <p:attrNameLst>
                                          <p:attrName>style.visibility</p:attrName>
                                        </p:attrNameLst>
                                      </p:cBhvr>
                                      <p:to>
                                        <p:strVal val="visible"/>
                                      </p:to>
                                    </p:set>
                                    <p:animEffect transition="in" filter="fade">
                                      <p:cBhvr>
                                        <p:cTn id="47" dur="1000"/>
                                        <p:tgtEl>
                                          <p:spTgt spid="17411">
                                            <p:txEl>
                                              <p:pRg st="4" end="4"/>
                                            </p:txEl>
                                          </p:spTgt>
                                        </p:tgtEl>
                                      </p:cBhvr>
                                    </p:animEffect>
                                    <p:anim calcmode="lin" valueType="num">
                                      <p:cBhvr>
                                        <p:cTn id="48"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7411">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741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7411">
                                            <p:txEl>
                                              <p:pRg st="5" end="5"/>
                                            </p:txEl>
                                          </p:spTgt>
                                        </p:tgtEl>
                                        <p:attrNameLst>
                                          <p:attrName>style.visibility</p:attrName>
                                        </p:attrNameLst>
                                      </p:cBhvr>
                                      <p:to>
                                        <p:strVal val="visible"/>
                                      </p:to>
                                    </p:set>
                                    <p:animEffect transition="in" filter="fade">
                                      <p:cBhvr>
                                        <p:cTn id="55" dur="1000"/>
                                        <p:tgtEl>
                                          <p:spTgt spid="17411">
                                            <p:txEl>
                                              <p:pRg st="5" end="5"/>
                                            </p:txEl>
                                          </p:spTgt>
                                        </p:tgtEl>
                                      </p:cBhvr>
                                    </p:animEffect>
                                    <p:anim calcmode="lin" valueType="num">
                                      <p:cBhvr>
                                        <p:cTn id="56"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7411">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741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7411">
                                            <p:txEl>
                                              <p:pRg st="6" end="6"/>
                                            </p:txEl>
                                          </p:spTgt>
                                        </p:tgtEl>
                                        <p:attrNameLst>
                                          <p:attrName>style.visibility</p:attrName>
                                        </p:attrNameLst>
                                      </p:cBhvr>
                                      <p:to>
                                        <p:strVal val="visible"/>
                                      </p:to>
                                    </p:set>
                                    <p:animEffect transition="in" filter="fade">
                                      <p:cBhvr>
                                        <p:cTn id="63" dur="1000"/>
                                        <p:tgtEl>
                                          <p:spTgt spid="17411">
                                            <p:txEl>
                                              <p:pRg st="6" end="6"/>
                                            </p:txEl>
                                          </p:spTgt>
                                        </p:tgtEl>
                                      </p:cBhvr>
                                    </p:animEffect>
                                    <p:anim calcmode="lin" valueType="num">
                                      <p:cBhvr>
                                        <p:cTn id="64"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17411">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1741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Election of 1932 Results…</a:t>
            </a:r>
            <a:endParaRPr lang="en-US" dirty="0"/>
          </a:p>
        </p:txBody>
      </p:sp>
      <p:pic>
        <p:nvPicPr>
          <p:cNvPr id="18435" name="Picture 2"/>
          <p:cNvPicPr>
            <a:picLocks noChangeAspect="1" noChangeArrowheads="1"/>
          </p:cNvPicPr>
          <p:nvPr/>
        </p:nvPicPr>
        <p:blipFill>
          <a:blip r:embed="rId2"/>
          <a:srcRect/>
          <a:stretch>
            <a:fillRect/>
          </a:stretch>
        </p:blipFill>
        <p:spPr bwMode="auto">
          <a:xfrm>
            <a:off x="1600200" y="1905000"/>
            <a:ext cx="6143625" cy="387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Economic indicators</a:t>
            </a:r>
            <a:endParaRPr lang="en-US" dirty="0"/>
          </a:p>
        </p:txBody>
      </p:sp>
      <p:sp>
        <p:nvSpPr>
          <p:cNvPr id="19459" name="Content Placeholder 2"/>
          <p:cNvSpPr>
            <a:spLocks noGrp="1"/>
          </p:cNvSpPr>
          <p:nvPr>
            <p:ph idx="1"/>
          </p:nvPr>
        </p:nvSpPr>
        <p:spPr/>
        <p:txBody>
          <a:bodyPr/>
          <a:lstStyle/>
          <a:p>
            <a:r>
              <a:rPr lang="en-US" altLang="en-US" smtClean="0"/>
              <a:t>Supply and Demand</a:t>
            </a:r>
          </a:p>
          <a:p>
            <a:r>
              <a:rPr lang="en-US" altLang="en-US" smtClean="0"/>
              <a:t>GDP – Gross Domestic Product…</a:t>
            </a:r>
          </a:p>
          <a:p>
            <a:r>
              <a:rPr lang="en-US" altLang="en-US" smtClean="0"/>
              <a:t>Consumer Price Index</a:t>
            </a:r>
          </a:p>
          <a:p>
            <a:r>
              <a:rPr lang="en-US" altLang="en-US" smtClean="0"/>
              <a:t>Housing Prices</a:t>
            </a:r>
          </a:p>
          <a:p>
            <a:r>
              <a:rPr lang="en-US" altLang="en-US" smtClean="0"/>
              <a:t>Federal Debt</a:t>
            </a:r>
          </a:p>
          <a:p>
            <a:r>
              <a:rPr lang="en-US" altLang="en-US" smtClean="0"/>
              <a:t>Stock Market…</a:t>
            </a:r>
          </a:p>
          <a:p>
            <a:pPr marL="457200" lvl="1" indent="-342900">
              <a:buClr>
                <a:schemeClr val="accent1"/>
              </a:buClr>
            </a:pPr>
            <a:r>
              <a:rPr lang="en-US" altLang="en-US" smtClean="0"/>
              <a:t>Inflation – an increase in the price of goods and services</a:t>
            </a:r>
          </a:p>
          <a:p>
            <a:pPr marL="730250" lvl="2" indent="-342900">
              <a:buClr>
                <a:schemeClr val="accent1"/>
              </a:buClr>
            </a:pPr>
            <a:r>
              <a:rPr lang="en-US" altLang="en-US" sz="1400" smtClean="0">
                <a:hlinkClick r:id="rId2"/>
              </a:rPr>
              <a:t>Stagflation and Hyperinflation</a:t>
            </a:r>
            <a:endParaRPr lang="en-US" altLang="en-US" smtClean="0"/>
          </a:p>
          <a:p>
            <a:r>
              <a:rPr lang="en-US" altLang="en-US" smtClean="0"/>
              <a:t>Business Cycle…</a:t>
            </a:r>
          </a:p>
          <a:p>
            <a:r>
              <a:rPr lang="en-US" altLang="en-US" smtClean="0"/>
              <a:t>Unemployment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lnSpc>
                <a:spcPct val="90000"/>
              </a:lnSpc>
              <a:spcAft>
                <a:spcPts val="0"/>
              </a:spcAft>
              <a:buFont typeface="Arial" pitchFamily="34" charset="0"/>
              <a:buChar char="•"/>
              <a:defRPr/>
            </a:pPr>
            <a:r>
              <a:rPr lang="en-US" altLang="en-US" sz="2800" dirty="0"/>
              <a:t>Cyclical nature of capitalism, whether regulated or </a:t>
            </a:r>
            <a:r>
              <a:rPr lang="en-US" altLang="en-US" sz="2800" dirty="0" smtClean="0"/>
              <a:t>not</a:t>
            </a:r>
          </a:p>
          <a:p>
            <a:pPr marL="114300" indent="0" eaLnBrk="1" fontAlgn="auto" hangingPunct="1">
              <a:lnSpc>
                <a:spcPct val="90000"/>
              </a:lnSpc>
              <a:spcAft>
                <a:spcPts val="0"/>
              </a:spcAft>
              <a:buFont typeface="Arial" pitchFamily="34" charset="0"/>
              <a:buNone/>
              <a:defRPr/>
            </a:pPr>
            <a:endParaRPr lang="en-US" altLang="en-US" sz="2800" dirty="0"/>
          </a:p>
          <a:p>
            <a:pPr eaLnBrk="1" fontAlgn="auto" hangingPunct="1">
              <a:lnSpc>
                <a:spcPct val="90000"/>
              </a:lnSpc>
              <a:spcAft>
                <a:spcPts val="0"/>
              </a:spcAft>
              <a:buFont typeface="Arial" pitchFamily="34" charset="0"/>
              <a:buChar char="•"/>
              <a:defRPr/>
            </a:pPr>
            <a:r>
              <a:rPr lang="en-US" altLang="en-US" sz="2800" dirty="0"/>
              <a:t>Business cycles</a:t>
            </a:r>
          </a:p>
          <a:p>
            <a:pPr marL="640080" lvl="1" eaLnBrk="1" fontAlgn="auto" hangingPunct="1">
              <a:lnSpc>
                <a:spcPct val="90000"/>
              </a:lnSpc>
              <a:spcAft>
                <a:spcPts val="0"/>
              </a:spcAft>
              <a:buFont typeface="Arial" pitchFamily="34" charset="0"/>
              <a:buChar char="•"/>
              <a:defRPr/>
            </a:pPr>
            <a:r>
              <a:rPr lang="en-US" altLang="en-US" sz="2400" dirty="0"/>
              <a:t>Economic booms</a:t>
            </a:r>
          </a:p>
          <a:p>
            <a:pPr marL="640080" lvl="1" eaLnBrk="1" fontAlgn="auto" hangingPunct="1">
              <a:lnSpc>
                <a:spcPct val="90000"/>
              </a:lnSpc>
              <a:spcAft>
                <a:spcPts val="0"/>
              </a:spcAft>
              <a:buFont typeface="Arial" pitchFamily="34" charset="0"/>
              <a:buChar char="•"/>
              <a:defRPr/>
            </a:pPr>
            <a:r>
              <a:rPr lang="en-US" altLang="en-US" sz="2400" dirty="0"/>
              <a:t>Economic busts</a:t>
            </a:r>
          </a:p>
          <a:p>
            <a:pPr eaLnBrk="1" fontAlgn="auto" hangingPunct="1">
              <a:spcAft>
                <a:spcPts val="0"/>
              </a:spcAft>
              <a:buFont typeface="Arial" pitchFamily="34" charset="0"/>
              <a:buChar char="•"/>
              <a:defRPr/>
            </a:pPr>
            <a:endParaRPr lang="en-US" dirty="0"/>
          </a:p>
        </p:txBody>
      </p:sp>
      <p:sp>
        <p:nvSpPr>
          <p:cNvPr id="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600" dirty="0" smtClean="0">
                <a:solidFill>
                  <a:schemeClr val="accent1">
                    <a:lumMod val="75000"/>
                  </a:schemeClr>
                </a:solidFill>
              </a:rPr>
              <a:t>A beginner’s guide to</a:t>
            </a:r>
            <a:br>
              <a:rPr lang="en-US" altLang="en-US" sz="3600" dirty="0" smtClean="0">
                <a:solidFill>
                  <a:schemeClr val="accent1">
                    <a:lumMod val="75000"/>
                  </a:schemeClr>
                </a:solidFill>
              </a:rPr>
            </a:br>
            <a:r>
              <a:rPr lang="en-US" altLang="en-US" sz="3600" dirty="0" smtClean="0">
                <a:solidFill>
                  <a:schemeClr val="accent1">
                    <a:lumMod val="75000"/>
                  </a:schemeClr>
                </a:solidFill>
              </a:rPr>
              <a:t>understanding the economy</a:t>
            </a:r>
          </a:p>
        </p:txBody>
      </p:sp>
      <p:pic>
        <p:nvPicPr>
          <p:cNvPr id="20484" name="Picture 2"/>
          <p:cNvPicPr>
            <a:picLocks noChangeAspect="1" noChangeArrowheads="1"/>
          </p:cNvPicPr>
          <p:nvPr/>
        </p:nvPicPr>
        <p:blipFill>
          <a:blip r:embed="rId2"/>
          <a:srcRect/>
          <a:stretch>
            <a:fillRect/>
          </a:stretch>
        </p:blipFill>
        <p:spPr bwMode="auto">
          <a:xfrm>
            <a:off x="3962400" y="2743200"/>
            <a:ext cx="4714875" cy="354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600" smtClean="0">
                <a:solidFill>
                  <a:schemeClr val="accent1">
                    <a:lumMod val="75000"/>
                  </a:schemeClr>
                </a:solidFill>
              </a:rPr>
              <a:t>A beginner’s guide to</a:t>
            </a:r>
            <a:br>
              <a:rPr lang="en-US" altLang="en-US" sz="3600" smtClean="0">
                <a:solidFill>
                  <a:schemeClr val="accent1">
                    <a:lumMod val="75000"/>
                  </a:schemeClr>
                </a:solidFill>
              </a:rPr>
            </a:br>
            <a:r>
              <a:rPr lang="en-US" altLang="en-US" sz="3600" smtClean="0">
                <a:solidFill>
                  <a:schemeClr val="accent1">
                    <a:lumMod val="75000"/>
                  </a:schemeClr>
                </a:solidFill>
              </a:rPr>
              <a:t>understanding the economy, cont’d.</a:t>
            </a:r>
          </a:p>
        </p:txBody>
      </p:sp>
      <p:sp>
        <p:nvSpPr>
          <p:cNvPr id="21507" name="Rectangle 3"/>
          <p:cNvSpPr>
            <a:spLocks noGrp="1" noChangeArrowheads="1"/>
          </p:cNvSpPr>
          <p:nvPr>
            <p:ph idx="1"/>
          </p:nvPr>
        </p:nvSpPr>
        <p:spPr/>
        <p:txBody>
          <a:bodyPr/>
          <a:lstStyle/>
          <a:p>
            <a:pPr eaLnBrk="1" hangingPunct="1">
              <a:buFontTx/>
              <a:buNone/>
            </a:pPr>
            <a:endParaRPr lang="en-US" altLang="en-US" sz="2200" smtClean="0"/>
          </a:p>
          <a:p>
            <a:pPr eaLnBrk="1" hangingPunct="1"/>
            <a:r>
              <a:rPr lang="en-US" altLang="en-US" sz="2200" smtClean="0"/>
              <a:t>Recession: a decline in GDP for two consecutive quarters</a:t>
            </a:r>
          </a:p>
          <a:p>
            <a:pPr eaLnBrk="1" hangingPunct="1">
              <a:buFontTx/>
              <a:buNone/>
            </a:pPr>
            <a:endParaRPr lang="en-US" altLang="en-US" sz="2200" smtClean="0"/>
          </a:p>
          <a:p>
            <a:pPr eaLnBrk="1" hangingPunct="1"/>
            <a:r>
              <a:rPr lang="en-US" altLang="en-US" sz="2200" smtClean="0"/>
              <a:t>Depression: a sharp reduction in the nation’s GDP for more than a year accompanied by high unemployment</a:t>
            </a:r>
          </a:p>
          <a:p>
            <a:pPr eaLnBrk="1" hangingPunct="1">
              <a:buFontTx/>
              <a:buNone/>
            </a:pPr>
            <a:endParaRPr lang="en-US" altLang="en-US" sz="2200" smtClean="0"/>
          </a:p>
          <a:p>
            <a:pPr eaLnBrk="1" hangingPunct="1"/>
            <a:r>
              <a:rPr lang="en-US" altLang="en-US" sz="2200" smtClean="0"/>
              <a:t>Self-regulating market: an ideal market that corrects itself when it moves in an inflationary or recessionary direction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ltLang="en-US" sz="3600" smtClean="0">
                <a:solidFill>
                  <a:schemeClr val="accent1">
                    <a:lumMod val="75000"/>
                  </a:schemeClr>
                </a:solidFill>
              </a:rPr>
              <a:t>Fiscal vs. monetary policy</a:t>
            </a:r>
          </a:p>
        </p:txBody>
      </p:sp>
      <p:sp>
        <p:nvSpPr>
          <p:cNvPr id="7171" name="Rectangle 4"/>
          <p:cNvSpPr>
            <a:spLocks noGrp="1" noChangeArrowheads="1"/>
          </p:cNvSpPr>
          <p:nvPr>
            <p:ph sz="half" idx="1"/>
          </p:nvPr>
        </p:nvSpPr>
        <p:spPr>
          <a:xfrm>
            <a:off x="425450" y="1719263"/>
            <a:ext cx="4038600" cy="3614737"/>
          </a:xfrm>
        </p:spPr>
        <p:txBody>
          <a:bodyPr rtlCol="0">
            <a:normAutofit lnSpcReduction="10000"/>
          </a:bodyPr>
          <a:lstStyle/>
          <a:p>
            <a:pPr eaLnBrk="1" fontAlgn="auto" hangingPunct="1">
              <a:spcAft>
                <a:spcPts val="0"/>
              </a:spcAft>
              <a:buFontTx/>
              <a:buNone/>
              <a:defRPr/>
            </a:pPr>
            <a:r>
              <a:rPr lang="en-US" altLang="en-US" i="1" dirty="0" smtClean="0"/>
              <a:t>Fiscal policy</a:t>
            </a:r>
          </a:p>
          <a:p>
            <a:pPr eaLnBrk="1" fontAlgn="auto" hangingPunct="1">
              <a:spcBef>
                <a:spcPct val="50000"/>
              </a:spcBef>
              <a:spcAft>
                <a:spcPts val="0"/>
              </a:spcAft>
              <a:buFont typeface="Arial" pitchFamily="34" charset="0"/>
              <a:buChar char="•"/>
              <a:defRPr/>
            </a:pPr>
            <a:r>
              <a:rPr lang="en-US" altLang="en-US" sz="2400" dirty="0" smtClean="0"/>
              <a:t>Government regulates the economy through its powers to tax and spend</a:t>
            </a:r>
          </a:p>
          <a:p>
            <a:pPr eaLnBrk="1" fontAlgn="auto" hangingPunct="1">
              <a:spcBef>
                <a:spcPct val="50000"/>
              </a:spcBef>
              <a:spcAft>
                <a:spcPts val="0"/>
              </a:spcAft>
              <a:buFont typeface="Arial" pitchFamily="34" charset="0"/>
              <a:buChar char="•"/>
              <a:defRPr/>
            </a:pPr>
            <a:r>
              <a:rPr lang="en-US" altLang="en-US" sz="2400" dirty="0" smtClean="0"/>
              <a:t>President and Congress play the major roles</a:t>
            </a:r>
          </a:p>
          <a:p>
            <a:pPr eaLnBrk="1" fontAlgn="auto" hangingPunct="1">
              <a:spcBef>
                <a:spcPct val="50000"/>
              </a:spcBef>
              <a:spcAft>
                <a:spcPts val="0"/>
              </a:spcAft>
              <a:buFont typeface="Arial" pitchFamily="34" charset="0"/>
              <a:buChar char="•"/>
              <a:defRPr/>
            </a:pPr>
            <a:r>
              <a:rPr lang="en-US" altLang="en-US" sz="2400" i="1" dirty="0" smtClean="0"/>
              <a:t>Keynesianism?</a:t>
            </a:r>
          </a:p>
        </p:txBody>
      </p:sp>
      <p:sp>
        <p:nvSpPr>
          <p:cNvPr id="7172" name="Rectangle 5"/>
          <p:cNvSpPr>
            <a:spLocks noGrp="1" noChangeArrowheads="1"/>
          </p:cNvSpPr>
          <p:nvPr>
            <p:ph sz="half" idx="2"/>
          </p:nvPr>
        </p:nvSpPr>
        <p:spPr>
          <a:xfrm>
            <a:off x="4648200" y="1719263"/>
            <a:ext cx="4038600" cy="3690937"/>
          </a:xfrm>
        </p:spPr>
        <p:txBody>
          <a:bodyPr rtlCol="0">
            <a:normAutofit lnSpcReduction="10000"/>
          </a:bodyPr>
          <a:lstStyle/>
          <a:p>
            <a:pPr eaLnBrk="1" fontAlgn="auto" hangingPunct="1">
              <a:spcAft>
                <a:spcPts val="0"/>
              </a:spcAft>
              <a:buFontTx/>
              <a:buNone/>
              <a:defRPr/>
            </a:pPr>
            <a:r>
              <a:rPr lang="en-US" altLang="en-US" i="1" dirty="0" smtClean="0"/>
              <a:t>Monetary policy</a:t>
            </a:r>
          </a:p>
          <a:p>
            <a:pPr eaLnBrk="1" fontAlgn="auto" hangingPunct="1">
              <a:spcBef>
                <a:spcPct val="50000"/>
              </a:spcBef>
              <a:spcAft>
                <a:spcPts val="0"/>
              </a:spcAft>
              <a:buFont typeface="Arial" pitchFamily="34" charset="0"/>
              <a:buChar char="•"/>
              <a:defRPr/>
            </a:pPr>
            <a:r>
              <a:rPr lang="en-US" altLang="en-US" sz="2400" dirty="0" smtClean="0"/>
              <a:t>Government regulates the economy by manipulating interest rates</a:t>
            </a:r>
          </a:p>
          <a:p>
            <a:pPr eaLnBrk="1" fontAlgn="auto" hangingPunct="1">
              <a:spcBef>
                <a:spcPct val="50000"/>
              </a:spcBef>
              <a:spcAft>
                <a:spcPts val="0"/>
              </a:spcAft>
              <a:buFont typeface="Arial" pitchFamily="34" charset="0"/>
              <a:buChar char="•"/>
              <a:defRPr/>
            </a:pPr>
            <a:r>
              <a:rPr lang="en-US" altLang="en-US" sz="2400" dirty="0" smtClean="0"/>
              <a:t>The Fed plays the major role</a:t>
            </a:r>
          </a:p>
          <a:p>
            <a:pPr eaLnBrk="1" fontAlgn="auto" hangingPunct="1">
              <a:spcBef>
                <a:spcPct val="50000"/>
              </a:spcBef>
              <a:spcAft>
                <a:spcPts val="0"/>
              </a:spcAft>
              <a:buFont typeface="Arial" pitchFamily="34" charset="0"/>
              <a:buChar char="•"/>
              <a:defRPr/>
            </a:pPr>
            <a:r>
              <a:rPr lang="en-US" altLang="en-US" sz="2400" i="1" dirty="0" smtClean="0"/>
              <a:t>Interest rates?</a:t>
            </a:r>
          </a:p>
        </p:txBody>
      </p:sp>
      <p:sp>
        <p:nvSpPr>
          <p:cNvPr id="3" name="TextBox 2"/>
          <p:cNvSpPr txBox="1"/>
          <p:nvPr/>
        </p:nvSpPr>
        <p:spPr>
          <a:xfrm>
            <a:off x="457200" y="5715000"/>
            <a:ext cx="8229600" cy="523875"/>
          </a:xfrm>
          <a:prstGeom prst="rect">
            <a:avLst/>
          </a:prstGeom>
          <a:noFill/>
        </p:spPr>
        <p:txBody>
          <a:bodyPr>
            <a:spAutoFit/>
          </a:bodyPr>
          <a:lstStyle/>
          <a:p>
            <a:pPr algn="ctr">
              <a:defRPr/>
            </a:pPr>
            <a:r>
              <a:rPr lang="en-US" sz="2800" dirty="0">
                <a:latin typeface="+mn-lt"/>
                <a:cs typeface="+mn-cs"/>
                <a:hlinkClick r:id="rId3"/>
              </a:rPr>
              <a:t>Fiscal Policy vs. Monetary Policy</a:t>
            </a:r>
            <a:endParaRPr lang="en-US" sz="2800" dirty="0">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Fiscal Policy</a:t>
            </a:r>
            <a:endParaRPr lang="en-US" dirty="0"/>
          </a:p>
        </p:txBody>
      </p:sp>
      <p:sp>
        <p:nvSpPr>
          <p:cNvPr id="23555" name="Content Placeholder 4"/>
          <p:cNvSpPr>
            <a:spLocks noGrp="1"/>
          </p:cNvSpPr>
          <p:nvPr>
            <p:ph idx="1"/>
          </p:nvPr>
        </p:nvSpPr>
        <p:spPr/>
        <p:txBody>
          <a:bodyPr/>
          <a:lstStyle/>
          <a:p>
            <a:r>
              <a:rPr lang="en-US" altLang="en-US" smtClean="0"/>
              <a:t>Fiscal Policy – Deliberate use of government’s taxing and spending to maintain economic stability</a:t>
            </a:r>
          </a:p>
          <a:p>
            <a:pPr lvl="1"/>
            <a:r>
              <a:rPr lang="en-US" altLang="en-US" smtClean="0"/>
              <a:t>Historical Foundation</a:t>
            </a:r>
          </a:p>
          <a:p>
            <a:pPr lvl="2"/>
            <a:r>
              <a:rPr lang="en-US" altLang="en-US" smtClean="0"/>
              <a:t>Prior to the 1930s – Laissez-fair</a:t>
            </a:r>
          </a:p>
          <a:p>
            <a:pPr lvl="2"/>
            <a:r>
              <a:rPr lang="en-US" altLang="en-US" smtClean="0"/>
              <a:t>Great Depression – Keynesian Economics – spending by government can stimulate economic growth much faster than a free market could on its own</a:t>
            </a:r>
          </a:p>
          <a:p>
            <a:pPr lvl="2"/>
            <a:r>
              <a:rPr lang="en-US" altLang="en-US" smtClean="0"/>
              <a:t>1960s – Budget Deficit: Greater government spending, even at the expense of an increase in the </a:t>
            </a:r>
            <a:r>
              <a:rPr lang="en-US" altLang="en-US" b="1" smtClean="0"/>
              <a:t>budget deficit</a:t>
            </a:r>
            <a:r>
              <a:rPr lang="en-US" altLang="en-US" smtClean="0"/>
              <a:t>, was needed to achieve full employment</a:t>
            </a:r>
          </a:p>
          <a:p>
            <a:pPr lvl="2"/>
            <a:r>
              <a:rPr lang="en-US" altLang="en-US" smtClean="0"/>
              <a:t>1970s – Stagflation</a:t>
            </a:r>
          </a:p>
          <a:p>
            <a:pPr lvl="2"/>
            <a:r>
              <a:rPr lang="en-US" altLang="en-US" smtClean="0"/>
              <a:t>1980s – “Supply-Side Economics”: Deep cuts in the tax rates paid by high earners would stimulate growth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Fiscal policy</a:t>
            </a:r>
            <a:endParaRPr lang="en-US" dirty="0"/>
          </a:p>
        </p:txBody>
      </p:sp>
      <p:pic>
        <p:nvPicPr>
          <p:cNvPr id="24579" name="Picture 2"/>
          <p:cNvPicPr>
            <a:picLocks noGrp="1" noChangeAspect="1" noChangeArrowheads="1"/>
          </p:cNvPicPr>
          <p:nvPr>
            <p:ph idx="1"/>
          </p:nvPr>
        </p:nvPicPr>
        <p:blipFill>
          <a:blip r:embed="rId2"/>
          <a:srcRect/>
          <a:stretch>
            <a:fillRect/>
          </a:stretch>
        </p:blipFill>
        <p:spPr>
          <a:xfrm>
            <a:off x="381000" y="1905000"/>
            <a:ext cx="8337550" cy="41148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Fiscal Policy</a:t>
            </a:r>
            <a:endParaRPr lang="en-US" dirty="0"/>
          </a:p>
        </p:txBody>
      </p:sp>
      <p:sp>
        <p:nvSpPr>
          <p:cNvPr id="3" name="Content Placeholder 2"/>
          <p:cNvSpPr>
            <a:spLocks noGrp="1"/>
          </p:cNvSpPr>
          <p:nvPr>
            <p:ph idx="1"/>
          </p:nvPr>
        </p:nvSpPr>
        <p:spPr/>
        <p:txBody>
          <a:bodyPr/>
          <a:lstStyle/>
          <a:p>
            <a:pPr marL="255588" indent="-153988" eaLnBrk="1" hangingPunct="1">
              <a:buFontTx/>
              <a:buChar char="•"/>
              <a:defRPr/>
            </a:pPr>
            <a:r>
              <a:rPr lang="en-US" altLang="en-US" sz="2800" dirty="0" smtClean="0">
                <a:solidFill>
                  <a:srgbClr val="000000"/>
                </a:solidFill>
                <a:latin typeface="Garamond" panose="02020404030301010803" pitchFamily="18" charset="0"/>
                <a:cs typeface="Arial" pitchFamily="34" charset="0"/>
                <a:sym typeface="Arial" pitchFamily="34" charset="0"/>
              </a:rPr>
              <a:t>National Debt and Deficit</a:t>
            </a:r>
          </a:p>
          <a:p>
            <a:pPr marL="552451" lvl="1" indent="-153988" eaLnBrk="1" hangingPunct="1">
              <a:buFontTx/>
              <a:buChar char="•"/>
              <a:defRPr/>
            </a:pPr>
            <a:r>
              <a:rPr lang="en-US" altLang="en-US" sz="2400" dirty="0" smtClean="0">
                <a:solidFill>
                  <a:srgbClr val="000000"/>
                </a:solidFill>
                <a:latin typeface="Garamond" panose="02020404030301010803" pitchFamily="18" charset="0"/>
                <a:cs typeface="Arial" pitchFamily="34" charset="0"/>
                <a:sym typeface="Arial" pitchFamily="34" charset="0"/>
              </a:rPr>
              <a:t>No Limit to Annual Federal Budget Deficit or National Debt</a:t>
            </a:r>
          </a:p>
          <a:p>
            <a:pPr marL="552451" lvl="1" indent="-153988" eaLnBrk="1" hangingPunct="1">
              <a:buFontTx/>
              <a:buChar char="•"/>
              <a:defRPr/>
            </a:pPr>
            <a:r>
              <a:rPr lang="en-US" altLang="en-US" sz="2400" dirty="0" smtClean="0">
                <a:solidFill>
                  <a:srgbClr val="000000"/>
                </a:solidFill>
                <a:latin typeface="Garamond" panose="02020404030301010803" pitchFamily="18" charset="0"/>
                <a:cs typeface="Arial" pitchFamily="34" charset="0"/>
                <a:sym typeface="Arial" pitchFamily="34" charset="0"/>
              </a:rPr>
              <a:t>Budget Deficits Became the Norm in the 1980s.</a:t>
            </a:r>
          </a:p>
          <a:p>
            <a:pPr marL="552451" lvl="1" indent="-153988" eaLnBrk="1" hangingPunct="1">
              <a:buFontTx/>
              <a:buChar char="•"/>
              <a:defRPr/>
            </a:pPr>
            <a:r>
              <a:rPr lang="en-US" altLang="en-US" sz="2400" dirty="0" smtClean="0">
                <a:solidFill>
                  <a:srgbClr val="000000"/>
                </a:solidFill>
                <a:latin typeface="Garamond" panose="02020404030301010803" pitchFamily="18" charset="0"/>
                <a:cs typeface="Arial" pitchFamily="34" charset="0"/>
                <a:sym typeface="Arial" pitchFamily="34" charset="0"/>
              </a:rPr>
              <a:t>Economic Slowdown of 2008</a:t>
            </a:r>
          </a:p>
          <a:p>
            <a:pPr lvl="2" eaLnBrk="1" hangingPunct="1">
              <a:buFontTx/>
              <a:buChar char="–"/>
              <a:defRPr/>
            </a:pPr>
            <a:r>
              <a:rPr lang="en-US" altLang="en-US" sz="2000" dirty="0" smtClean="0">
                <a:solidFill>
                  <a:srgbClr val="000000"/>
                </a:solidFill>
                <a:latin typeface="Garamond" panose="02020404030301010803" pitchFamily="18" charset="0"/>
                <a:cs typeface="Arial" pitchFamily="34" charset="0"/>
                <a:sym typeface="Arial" pitchFamily="34" charset="0"/>
              </a:rPr>
              <a:t>Troubled Assets Relief Program (TARP)</a:t>
            </a:r>
          </a:p>
          <a:p>
            <a:pPr lvl="2" eaLnBrk="1" hangingPunct="1">
              <a:buFontTx/>
              <a:buChar char="–"/>
              <a:defRPr/>
            </a:pPr>
            <a:r>
              <a:rPr lang="en-US" altLang="en-US" sz="2000" dirty="0" smtClean="0">
                <a:solidFill>
                  <a:srgbClr val="000000"/>
                </a:solidFill>
                <a:latin typeface="Garamond" panose="02020404030301010803" pitchFamily="18" charset="0"/>
                <a:cs typeface="Arial" pitchFamily="34" charset="0"/>
                <a:sym typeface="Arial" pitchFamily="34" charset="0"/>
              </a:rPr>
              <a:t>American Recovery and Reinvestment Act </a:t>
            </a:r>
          </a:p>
          <a:p>
            <a:pPr marL="552451" lvl="1" indent="-153988" eaLnBrk="1" hangingPunct="1">
              <a:buFontTx/>
              <a:buChar char="•"/>
              <a:defRPr/>
            </a:pPr>
            <a:r>
              <a:rPr lang="en-US" altLang="en-US" sz="2400" dirty="0" smtClean="0">
                <a:solidFill>
                  <a:srgbClr val="000000"/>
                </a:solidFill>
                <a:latin typeface="Garamond" panose="02020404030301010803" pitchFamily="18" charset="0"/>
                <a:cs typeface="Arial" pitchFamily="34" charset="0"/>
                <a:sym typeface="Arial" pitchFamily="34" charset="0"/>
              </a:rPr>
              <a:t>Budget Control Act of 2011</a:t>
            </a:r>
          </a:p>
          <a:p>
            <a:pPr lvl="2" eaLnBrk="1" hangingPunct="1">
              <a:buFontTx/>
              <a:buChar char="–"/>
              <a:defRPr/>
            </a:pPr>
            <a:r>
              <a:rPr lang="en-US" altLang="en-US" sz="2000" dirty="0" smtClean="0">
                <a:solidFill>
                  <a:srgbClr val="000000"/>
                </a:solidFill>
                <a:latin typeface="Garamond" panose="02020404030301010803" pitchFamily="18" charset="0"/>
                <a:cs typeface="Arial" pitchFamily="34" charset="0"/>
                <a:sym typeface="Arial" pitchFamily="34" charset="0"/>
              </a:rPr>
              <a:t>Automatic debt ceiling increases</a:t>
            </a:r>
          </a:p>
          <a:p>
            <a:pPr lvl="2" eaLnBrk="1" hangingPunct="1">
              <a:buFontTx/>
              <a:buChar char="–"/>
              <a:defRPr/>
            </a:pPr>
            <a:r>
              <a:rPr lang="en-US" altLang="en-US" sz="2000" dirty="0" smtClean="0">
                <a:solidFill>
                  <a:srgbClr val="000000"/>
                </a:solidFill>
                <a:latin typeface="Garamond" panose="02020404030301010803" pitchFamily="18" charset="0"/>
                <a:cs typeface="Arial" pitchFamily="34" charset="0"/>
                <a:sym typeface="Arial" pitchFamily="34" charset="0"/>
              </a:rPr>
              <a:t>Triggered automatic spending cuts in 2013</a:t>
            </a:r>
          </a:p>
          <a:p>
            <a:pPr>
              <a:buFont typeface="Arial" pitchFamily="34" charset="0"/>
              <a:buChar char="•"/>
              <a:defRPr/>
            </a:pPr>
            <a:endParaRPr lang="en-US" sz="2800"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altLang="en-US" sz="3600" smtClean="0">
                <a:solidFill>
                  <a:schemeClr val="accent1">
                    <a:lumMod val="75000"/>
                  </a:schemeClr>
                </a:solidFill>
              </a:rPr>
              <a:t>History of the budget process</a:t>
            </a:r>
          </a:p>
        </p:txBody>
      </p:sp>
      <p:sp>
        <p:nvSpPr>
          <p:cNvPr id="10243" name="Rectangle 3"/>
          <p:cNvSpPr>
            <a:spLocks noGrp="1" noChangeArrowheads="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altLang="en-US" dirty="0" smtClean="0"/>
              <a:t>The Budget and Accounting Act of 1921</a:t>
            </a:r>
          </a:p>
          <a:p>
            <a:pPr marL="640080" lvl="1" eaLnBrk="1" fontAlgn="auto" hangingPunct="1">
              <a:spcAft>
                <a:spcPts val="0"/>
              </a:spcAft>
              <a:buFont typeface="Arial" pitchFamily="34" charset="0"/>
              <a:buChar char="•"/>
              <a:defRPr/>
            </a:pPr>
            <a:r>
              <a:rPr lang="en-US" altLang="en-US" dirty="0" smtClean="0"/>
              <a:t>No formal process before this law</a:t>
            </a:r>
          </a:p>
          <a:p>
            <a:pPr marL="640080" lvl="1" eaLnBrk="1" fontAlgn="auto" hangingPunct="1">
              <a:spcAft>
                <a:spcPts val="0"/>
              </a:spcAft>
              <a:buFont typeface="Arial" pitchFamily="34" charset="0"/>
              <a:buChar char="•"/>
              <a:defRPr/>
            </a:pPr>
            <a:r>
              <a:rPr lang="en-US" altLang="en-US" dirty="0" smtClean="0"/>
              <a:t>Created the Office of Management and Budget (OMB) to assist the president</a:t>
            </a:r>
          </a:p>
          <a:p>
            <a:pPr marL="640080" lvl="1" eaLnBrk="1" fontAlgn="auto" hangingPunct="1">
              <a:spcAft>
                <a:spcPts val="0"/>
              </a:spcAft>
              <a:buFont typeface="Arial" pitchFamily="34" charset="0"/>
              <a:buChar char="•"/>
              <a:defRPr/>
            </a:pPr>
            <a:r>
              <a:rPr lang="en-US" altLang="en-US" dirty="0" smtClean="0"/>
              <a:t>Question: What role does the OMB play?</a:t>
            </a:r>
          </a:p>
          <a:p>
            <a:pPr eaLnBrk="1" fontAlgn="auto" hangingPunct="1">
              <a:spcAft>
                <a:spcPts val="0"/>
              </a:spcAft>
              <a:buFont typeface="Arial" pitchFamily="34" charset="0"/>
              <a:buChar char="•"/>
              <a:defRPr/>
            </a:pPr>
            <a:endParaRPr lang="en-US" altLang="en-US" dirty="0" smtClean="0"/>
          </a:p>
          <a:p>
            <a:pPr eaLnBrk="1" fontAlgn="auto" hangingPunct="1">
              <a:spcAft>
                <a:spcPts val="0"/>
              </a:spcAft>
              <a:buFont typeface="Arial" pitchFamily="34" charset="0"/>
              <a:buChar char="•"/>
              <a:defRPr/>
            </a:pPr>
            <a:r>
              <a:rPr lang="en-US" altLang="en-US" dirty="0" smtClean="0"/>
              <a:t>The Congressional Budget and Impoundment Act of 1974</a:t>
            </a:r>
          </a:p>
          <a:p>
            <a:pPr marL="640080" lvl="1" eaLnBrk="1" fontAlgn="auto" hangingPunct="1">
              <a:spcAft>
                <a:spcPts val="0"/>
              </a:spcAft>
              <a:buFont typeface="Arial" pitchFamily="34" charset="0"/>
              <a:buChar char="•"/>
              <a:defRPr/>
            </a:pPr>
            <a:r>
              <a:rPr lang="en-US" altLang="en-US" dirty="0" smtClean="0"/>
              <a:t>The House and Senate Budget Committees, Joint Resolution</a:t>
            </a:r>
          </a:p>
          <a:p>
            <a:pPr marL="640080" lvl="1" eaLnBrk="1" fontAlgn="auto" hangingPunct="1">
              <a:spcAft>
                <a:spcPts val="0"/>
              </a:spcAft>
              <a:buFont typeface="Arial" pitchFamily="34" charset="0"/>
              <a:buChar char="•"/>
              <a:defRPr/>
            </a:pPr>
            <a:r>
              <a:rPr lang="en-US" altLang="en-US" dirty="0" smtClean="0"/>
              <a:t>How did Reagan change the process?</a:t>
            </a:r>
          </a:p>
          <a:p>
            <a:pPr eaLnBrk="1" fontAlgn="auto" hangingPunct="1">
              <a:spcAft>
                <a:spcPts val="0"/>
              </a:spcAft>
              <a:buFont typeface="Arial" pitchFamily="34" charset="0"/>
              <a:buChar char="•"/>
              <a:defRPr/>
            </a:pPr>
            <a:endParaRPr lang="en-US" altLang="en-US" dirty="0" smtClean="0"/>
          </a:p>
          <a:p>
            <a:pPr eaLnBrk="1" fontAlgn="auto" hangingPunct="1">
              <a:spcAft>
                <a:spcPts val="0"/>
              </a:spcAft>
              <a:buFont typeface="Arial" pitchFamily="34" charset="0"/>
              <a:buChar char="•"/>
              <a:defRPr/>
            </a:pPr>
            <a:r>
              <a:rPr lang="en-US" altLang="en-US" dirty="0" smtClean="0"/>
              <a:t>The Gramm-Rudman Act of 1985</a:t>
            </a:r>
          </a:p>
          <a:p>
            <a:pPr marL="640080" lvl="1" eaLnBrk="1" fontAlgn="auto" hangingPunct="1">
              <a:spcAft>
                <a:spcPts val="0"/>
              </a:spcAft>
              <a:buFont typeface="Arial" pitchFamily="34" charset="0"/>
              <a:buChar char="•"/>
              <a:defRPr/>
            </a:pPr>
            <a:r>
              <a:rPr lang="en-US" altLang="en-US" dirty="0" smtClean="0"/>
              <a:t>Automatic 10% spending cuts</a:t>
            </a:r>
          </a:p>
          <a:p>
            <a:pPr marL="640080" lvl="1" eaLnBrk="1" fontAlgn="auto" hangingPunct="1">
              <a:spcAft>
                <a:spcPts val="0"/>
              </a:spcAft>
              <a:buFont typeface="Arial" pitchFamily="34" charset="0"/>
              <a:buChar char="•"/>
              <a:defRPr/>
            </a:pPr>
            <a:r>
              <a:rPr lang="en-US" altLang="en-US" dirty="0" smtClean="0"/>
              <a:t>Why didn’t this 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600" smtClean="0">
                <a:solidFill>
                  <a:schemeClr val="accent1">
                    <a:lumMod val="75000"/>
                  </a:schemeClr>
                </a:solidFill>
              </a:rPr>
              <a:t>A beginner’s guide to</a:t>
            </a:r>
            <a:br>
              <a:rPr lang="en-US" altLang="en-US" sz="3600" smtClean="0">
                <a:solidFill>
                  <a:schemeClr val="accent1">
                    <a:lumMod val="75000"/>
                  </a:schemeClr>
                </a:solidFill>
              </a:rPr>
            </a:br>
            <a:r>
              <a:rPr lang="en-US" altLang="en-US" sz="3600" smtClean="0">
                <a:solidFill>
                  <a:schemeClr val="accent1">
                    <a:lumMod val="75000"/>
                  </a:schemeClr>
                </a:solidFill>
              </a:rPr>
              <a:t>understanding the economy</a:t>
            </a:r>
          </a:p>
        </p:txBody>
      </p:sp>
      <p:sp>
        <p:nvSpPr>
          <p:cNvPr id="5123" name="Rectangle 3"/>
          <p:cNvSpPr>
            <a:spLocks noGrp="1" noChangeArrowheads="1"/>
          </p:cNvSpPr>
          <p:nvPr>
            <p:ph idx="1"/>
          </p:nvPr>
        </p:nvSpPr>
        <p:spPr>
          <a:xfrm>
            <a:off x="685800" y="1752600"/>
            <a:ext cx="8153400" cy="4373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3" rtlCol="0">
            <a:normAutofit fontScale="25000" lnSpcReduction="20000"/>
          </a:bodyPr>
          <a:lstStyle/>
          <a:p>
            <a:pPr marL="114300" indent="0">
              <a:buFont typeface="Arial" pitchFamily="34" charset="0"/>
              <a:buNone/>
              <a:defRPr/>
            </a:pPr>
            <a:r>
              <a:rPr lang="en-US" sz="4800" dirty="0">
                <a:latin typeface="Garamond" panose="02020404030301010803" pitchFamily="18" charset="0"/>
              </a:rPr>
              <a:t>Adam Smith</a:t>
            </a:r>
          </a:p>
          <a:p>
            <a:pPr marL="114300" indent="0">
              <a:buFont typeface="Arial" pitchFamily="34" charset="0"/>
              <a:buNone/>
              <a:defRPr/>
            </a:pPr>
            <a:r>
              <a:rPr lang="en-US" sz="4800" dirty="0">
                <a:latin typeface="Garamond" panose="02020404030301010803" pitchFamily="18" charset="0"/>
              </a:rPr>
              <a:t>Arbitration</a:t>
            </a:r>
          </a:p>
          <a:p>
            <a:pPr marL="114300" indent="0">
              <a:buFont typeface="Arial" pitchFamily="34" charset="0"/>
              <a:buNone/>
              <a:defRPr/>
            </a:pPr>
            <a:r>
              <a:rPr lang="en-US" sz="4800" dirty="0">
                <a:latin typeface="Garamond" panose="02020404030301010803" pitchFamily="18" charset="0"/>
              </a:rPr>
              <a:t>Articles of Partnership</a:t>
            </a:r>
          </a:p>
          <a:p>
            <a:pPr marL="114300" indent="0">
              <a:buFont typeface="Arial" pitchFamily="34" charset="0"/>
              <a:buNone/>
              <a:defRPr/>
            </a:pPr>
            <a:r>
              <a:rPr lang="en-US" sz="4800" dirty="0">
                <a:latin typeface="Garamond" panose="02020404030301010803" pitchFamily="18" charset="0"/>
              </a:rPr>
              <a:t>Automation</a:t>
            </a:r>
          </a:p>
          <a:p>
            <a:pPr marL="114300" indent="0">
              <a:buFont typeface="Arial" pitchFamily="34" charset="0"/>
              <a:buNone/>
              <a:defRPr/>
            </a:pPr>
            <a:r>
              <a:rPr lang="en-US" sz="4800" dirty="0">
                <a:latin typeface="Garamond" panose="02020404030301010803" pitchFamily="18" charset="0"/>
              </a:rPr>
              <a:t>Board of Trustees</a:t>
            </a:r>
          </a:p>
          <a:p>
            <a:pPr marL="114300" indent="0">
              <a:buFont typeface="Arial" pitchFamily="34" charset="0"/>
              <a:buNone/>
              <a:defRPr/>
            </a:pPr>
            <a:r>
              <a:rPr lang="en-US" sz="4800" dirty="0">
                <a:latin typeface="Garamond" panose="02020404030301010803" pitchFamily="18" charset="0"/>
              </a:rPr>
              <a:t>Bond</a:t>
            </a:r>
          </a:p>
          <a:p>
            <a:pPr marL="114300" indent="0">
              <a:buFont typeface="Arial" pitchFamily="34" charset="0"/>
              <a:buNone/>
              <a:defRPr/>
            </a:pPr>
            <a:r>
              <a:rPr lang="en-US" sz="4800" dirty="0">
                <a:latin typeface="Garamond" panose="02020404030301010803" pitchFamily="18" charset="0"/>
              </a:rPr>
              <a:t>Capital</a:t>
            </a:r>
          </a:p>
          <a:p>
            <a:pPr marL="114300" indent="0">
              <a:buFont typeface="Arial" pitchFamily="34" charset="0"/>
              <a:buNone/>
              <a:defRPr/>
            </a:pPr>
            <a:r>
              <a:rPr lang="en-US" sz="4800" dirty="0">
                <a:latin typeface="Garamond" panose="02020404030301010803" pitchFamily="18" charset="0"/>
              </a:rPr>
              <a:t>Capital Goods</a:t>
            </a:r>
          </a:p>
          <a:p>
            <a:pPr marL="114300" indent="0">
              <a:buFont typeface="Arial" pitchFamily="34" charset="0"/>
              <a:buNone/>
              <a:defRPr/>
            </a:pPr>
            <a:r>
              <a:rPr lang="en-US" sz="4800" dirty="0">
                <a:latin typeface="Garamond" panose="02020404030301010803" pitchFamily="18" charset="0"/>
              </a:rPr>
              <a:t>Capitalism</a:t>
            </a:r>
          </a:p>
          <a:p>
            <a:pPr marL="114300" indent="0">
              <a:buFont typeface="Arial" pitchFamily="34" charset="0"/>
              <a:buNone/>
              <a:defRPr/>
            </a:pPr>
            <a:r>
              <a:rPr lang="en-US" sz="4800" dirty="0">
                <a:latin typeface="Garamond" panose="02020404030301010803" pitchFamily="18" charset="0"/>
              </a:rPr>
              <a:t>Charter</a:t>
            </a:r>
          </a:p>
          <a:p>
            <a:pPr marL="114300" indent="0">
              <a:buFont typeface="Arial" pitchFamily="34" charset="0"/>
              <a:buNone/>
              <a:defRPr/>
            </a:pPr>
            <a:r>
              <a:rPr lang="en-US" sz="4800" dirty="0">
                <a:latin typeface="Garamond" panose="02020404030301010803" pitchFamily="18" charset="0"/>
              </a:rPr>
              <a:t>Collective Bargaining</a:t>
            </a:r>
          </a:p>
          <a:p>
            <a:pPr marL="114300" indent="0">
              <a:buFont typeface="Arial" pitchFamily="34" charset="0"/>
              <a:buNone/>
              <a:defRPr/>
            </a:pPr>
            <a:r>
              <a:rPr lang="en-US" sz="4800" dirty="0">
                <a:latin typeface="Garamond" panose="02020404030301010803" pitchFamily="18" charset="0"/>
              </a:rPr>
              <a:t>Command</a:t>
            </a:r>
          </a:p>
          <a:p>
            <a:pPr marL="114300" indent="0">
              <a:buFont typeface="Arial" pitchFamily="34" charset="0"/>
              <a:buNone/>
              <a:defRPr/>
            </a:pPr>
            <a:r>
              <a:rPr lang="en-US" sz="4800" dirty="0">
                <a:latin typeface="Garamond" panose="02020404030301010803" pitchFamily="18" charset="0"/>
              </a:rPr>
              <a:t>Communist Manifesto</a:t>
            </a:r>
          </a:p>
          <a:p>
            <a:pPr marL="114300" indent="0">
              <a:buFont typeface="Arial" pitchFamily="34" charset="0"/>
              <a:buNone/>
              <a:defRPr/>
            </a:pPr>
            <a:r>
              <a:rPr lang="en-US" sz="4800" dirty="0">
                <a:latin typeface="Garamond" panose="02020404030301010803" pitchFamily="18" charset="0"/>
              </a:rPr>
              <a:t>Complement</a:t>
            </a:r>
          </a:p>
          <a:p>
            <a:pPr marL="114300" indent="0">
              <a:buFont typeface="Arial" pitchFamily="34" charset="0"/>
              <a:buNone/>
              <a:defRPr/>
            </a:pPr>
            <a:r>
              <a:rPr lang="en-US" sz="4800" dirty="0">
                <a:latin typeface="Garamond" panose="02020404030301010803" pitchFamily="18" charset="0"/>
              </a:rPr>
              <a:t>Consumer</a:t>
            </a:r>
          </a:p>
          <a:p>
            <a:pPr marL="114300" indent="0">
              <a:buFont typeface="Arial" pitchFamily="34" charset="0"/>
              <a:buNone/>
              <a:defRPr/>
            </a:pPr>
            <a:r>
              <a:rPr lang="en-US" sz="4800" dirty="0">
                <a:latin typeface="Garamond" panose="02020404030301010803" pitchFamily="18" charset="0"/>
              </a:rPr>
              <a:t>Consumer Goods</a:t>
            </a:r>
          </a:p>
          <a:p>
            <a:pPr marL="114300" indent="0">
              <a:buFont typeface="Arial" pitchFamily="34" charset="0"/>
              <a:buNone/>
              <a:defRPr/>
            </a:pPr>
            <a:r>
              <a:rPr lang="en-US" sz="4800" dirty="0">
                <a:latin typeface="Garamond" panose="02020404030301010803" pitchFamily="18" charset="0"/>
              </a:rPr>
              <a:t>Corporation</a:t>
            </a:r>
          </a:p>
          <a:p>
            <a:pPr marL="114300" indent="0">
              <a:buFont typeface="Arial" pitchFamily="34" charset="0"/>
              <a:buNone/>
              <a:defRPr/>
            </a:pPr>
            <a:r>
              <a:rPr lang="en-US" sz="4800" dirty="0">
                <a:latin typeface="Garamond" panose="02020404030301010803" pitchFamily="18" charset="0"/>
              </a:rPr>
              <a:t>Cost</a:t>
            </a:r>
          </a:p>
          <a:p>
            <a:pPr marL="114300" indent="0">
              <a:buFont typeface="Arial" pitchFamily="34" charset="0"/>
              <a:buNone/>
              <a:defRPr/>
            </a:pPr>
            <a:r>
              <a:rPr lang="en-US" sz="4800" dirty="0">
                <a:latin typeface="Garamond" panose="02020404030301010803" pitchFamily="18" charset="0"/>
              </a:rPr>
              <a:t>Demand</a:t>
            </a:r>
          </a:p>
          <a:p>
            <a:pPr marL="114300" indent="0">
              <a:buFont typeface="Arial" pitchFamily="34" charset="0"/>
              <a:buNone/>
              <a:defRPr/>
            </a:pPr>
            <a:r>
              <a:rPr lang="en-US" sz="4800" dirty="0">
                <a:latin typeface="Garamond" panose="02020404030301010803" pitchFamily="18" charset="0"/>
              </a:rPr>
              <a:t>Demand Curve</a:t>
            </a:r>
          </a:p>
          <a:p>
            <a:pPr marL="114300" indent="0">
              <a:buFont typeface="Arial" pitchFamily="34" charset="0"/>
              <a:buNone/>
              <a:defRPr/>
            </a:pPr>
            <a:r>
              <a:rPr lang="en-US" sz="4800" dirty="0">
                <a:latin typeface="Garamond" panose="02020404030301010803" pitchFamily="18" charset="0"/>
              </a:rPr>
              <a:t>Dividend</a:t>
            </a:r>
          </a:p>
          <a:p>
            <a:pPr marL="114300" indent="0">
              <a:buFont typeface="Arial" pitchFamily="34" charset="0"/>
              <a:buNone/>
              <a:defRPr/>
            </a:pPr>
            <a:r>
              <a:rPr lang="en-US" sz="4800" dirty="0">
                <a:latin typeface="Garamond" panose="02020404030301010803" pitchFamily="18" charset="0"/>
              </a:rPr>
              <a:t>Division of Labor</a:t>
            </a:r>
          </a:p>
          <a:p>
            <a:pPr marL="114300" indent="0">
              <a:buFont typeface="Arial" pitchFamily="34" charset="0"/>
              <a:buNone/>
              <a:defRPr/>
            </a:pPr>
            <a:r>
              <a:rPr lang="en-US" sz="4800" dirty="0">
                <a:latin typeface="Garamond" panose="02020404030301010803" pitchFamily="18" charset="0"/>
              </a:rPr>
              <a:t>Downsizing</a:t>
            </a:r>
          </a:p>
          <a:p>
            <a:pPr marL="114300" indent="0">
              <a:buFont typeface="Arial" pitchFamily="34" charset="0"/>
              <a:buNone/>
              <a:defRPr/>
            </a:pPr>
            <a:r>
              <a:rPr lang="en-US" sz="4800" dirty="0">
                <a:latin typeface="Garamond" panose="02020404030301010803" pitchFamily="18" charset="0"/>
              </a:rPr>
              <a:t>Economics</a:t>
            </a:r>
          </a:p>
          <a:p>
            <a:pPr marL="114300" indent="0">
              <a:buFont typeface="Arial" pitchFamily="34" charset="0"/>
              <a:buNone/>
              <a:defRPr/>
            </a:pPr>
            <a:r>
              <a:rPr lang="en-US" sz="4800" dirty="0">
                <a:latin typeface="Garamond" panose="02020404030301010803" pitchFamily="18" charset="0"/>
              </a:rPr>
              <a:t>Elastic</a:t>
            </a:r>
          </a:p>
          <a:p>
            <a:pPr marL="114300" indent="0">
              <a:buFont typeface="Arial" pitchFamily="34" charset="0"/>
              <a:buNone/>
              <a:defRPr/>
            </a:pPr>
            <a:r>
              <a:rPr lang="en-US" sz="4800" dirty="0">
                <a:latin typeface="Garamond" panose="02020404030301010803" pitchFamily="18" charset="0"/>
              </a:rPr>
              <a:t>Entrepreneurship</a:t>
            </a:r>
          </a:p>
          <a:p>
            <a:pPr marL="114300" indent="0">
              <a:buFont typeface="Arial" pitchFamily="34" charset="0"/>
              <a:buNone/>
              <a:defRPr/>
            </a:pPr>
            <a:r>
              <a:rPr lang="en-US" sz="4800" dirty="0">
                <a:latin typeface="Garamond" panose="02020404030301010803" pitchFamily="18" charset="0"/>
              </a:rPr>
              <a:t>Equilibrium Price</a:t>
            </a:r>
          </a:p>
          <a:p>
            <a:pPr marL="114300" indent="0">
              <a:buFont typeface="Arial" pitchFamily="34" charset="0"/>
              <a:buNone/>
              <a:defRPr/>
            </a:pPr>
            <a:r>
              <a:rPr lang="en-US" sz="4800" dirty="0">
                <a:latin typeface="Garamond" panose="02020404030301010803" pitchFamily="18" charset="0"/>
              </a:rPr>
              <a:t>Factors of Production</a:t>
            </a:r>
          </a:p>
          <a:p>
            <a:pPr marL="114300" indent="0">
              <a:buFont typeface="Arial" pitchFamily="34" charset="0"/>
              <a:buNone/>
              <a:defRPr/>
            </a:pPr>
            <a:r>
              <a:rPr lang="en-US" sz="4800" dirty="0">
                <a:latin typeface="Garamond" panose="02020404030301010803" pitchFamily="18" charset="0"/>
              </a:rPr>
              <a:t>Fixed Cost</a:t>
            </a:r>
          </a:p>
          <a:p>
            <a:pPr marL="114300" indent="0">
              <a:buFont typeface="Arial" pitchFamily="34" charset="0"/>
              <a:buNone/>
              <a:defRPr/>
            </a:pPr>
            <a:r>
              <a:rPr lang="en-US" sz="4800" dirty="0">
                <a:latin typeface="Garamond" panose="02020404030301010803" pitchFamily="18" charset="0"/>
              </a:rPr>
              <a:t>Free Market</a:t>
            </a:r>
          </a:p>
          <a:p>
            <a:pPr marL="114300" indent="0">
              <a:buFont typeface="Arial" pitchFamily="34" charset="0"/>
              <a:buNone/>
              <a:defRPr/>
            </a:pPr>
            <a:r>
              <a:rPr lang="en-US" sz="4800" dirty="0">
                <a:latin typeface="Garamond" panose="02020404030301010803" pitchFamily="18" charset="0"/>
              </a:rPr>
              <a:t>Goods </a:t>
            </a:r>
          </a:p>
          <a:p>
            <a:pPr marL="114300" indent="0">
              <a:buFont typeface="Arial" pitchFamily="34" charset="0"/>
              <a:buNone/>
              <a:defRPr/>
            </a:pPr>
            <a:r>
              <a:rPr lang="en-US" sz="4800" dirty="0">
                <a:latin typeface="Garamond" panose="02020404030301010803" pitchFamily="18" charset="0"/>
              </a:rPr>
              <a:t>Inelastic</a:t>
            </a:r>
          </a:p>
          <a:p>
            <a:pPr marL="114300" indent="0">
              <a:buFont typeface="Arial" pitchFamily="34" charset="0"/>
              <a:buNone/>
              <a:defRPr/>
            </a:pPr>
            <a:r>
              <a:rPr lang="en-US" sz="4800" dirty="0">
                <a:latin typeface="Garamond" panose="02020404030301010803" pitchFamily="18" charset="0"/>
              </a:rPr>
              <a:t>Investment</a:t>
            </a:r>
          </a:p>
          <a:p>
            <a:pPr marL="114300" indent="0">
              <a:buFont typeface="Arial" pitchFamily="34" charset="0"/>
              <a:buNone/>
              <a:defRPr/>
            </a:pPr>
            <a:r>
              <a:rPr lang="en-US" sz="4800" dirty="0">
                <a:latin typeface="Garamond" panose="02020404030301010803" pitchFamily="18" charset="0"/>
              </a:rPr>
              <a:t>Karl Marx</a:t>
            </a:r>
          </a:p>
          <a:p>
            <a:pPr marL="114300" indent="0">
              <a:buFont typeface="Arial" pitchFamily="34" charset="0"/>
              <a:buNone/>
              <a:defRPr/>
            </a:pPr>
            <a:r>
              <a:rPr lang="en-US" sz="4800" dirty="0">
                <a:latin typeface="Garamond" panose="02020404030301010803" pitchFamily="18" charset="0"/>
              </a:rPr>
              <a:t>Labor</a:t>
            </a:r>
          </a:p>
          <a:p>
            <a:pPr marL="114300" indent="0">
              <a:buFont typeface="Arial" pitchFamily="34" charset="0"/>
              <a:buNone/>
              <a:defRPr/>
            </a:pPr>
            <a:r>
              <a:rPr lang="en-US" sz="4800" dirty="0">
                <a:latin typeface="Garamond" panose="02020404030301010803" pitchFamily="18" charset="0"/>
              </a:rPr>
              <a:t>Labor Union</a:t>
            </a:r>
          </a:p>
          <a:p>
            <a:pPr marL="114300" indent="0">
              <a:buFont typeface="Arial" pitchFamily="34" charset="0"/>
              <a:buNone/>
              <a:defRPr/>
            </a:pPr>
            <a:r>
              <a:rPr lang="en-US" sz="4800" dirty="0">
                <a:latin typeface="Garamond" panose="02020404030301010803" pitchFamily="18" charset="0"/>
              </a:rPr>
              <a:t>Laissez-Faire</a:t>
            </a:r>
          </a:p>
          <a:p>
            <a:pPr marL="114300" indent="0">
              <a:buFont typeface="Arial" pitchFamily="34" charset="0"/>
              <a:buNone/>
              <a:defRPr/>
            </a:pPr>
            <a:r>
              <a:rPr lang="en-US" sz="4800" dirty="0">
                <a:latin typeface="Garamond" panose="02020404030301010803" pitchFamily="18" charset="0"/>
              </a:rPr>
              <a:t>Land/Natural Resources</a:t>
            </a:r>
          </a:p>
          <a:p>
            <a:pPr marL="114300" indent="0">
              <a:buFont typeface="Arial" pitchFamily="34" charset="0"/>
              <a:buNone/>
              <a:defRPr/>
            </a:pPr>
            <a:r>
              <a:rPr lang="en-US" sz="4800" dirty="0">
                <a:latin typeface="Garamond" panose="02020404030301010803" pitchFamily="18" charset="0"/>
              </a:rPr>
              <a:t>Law of Supply &amp; Demand</a:t>
            </a:r>
          </a:p>
          <a:p>
            <a:pPr marL="114300" indent="0">
              <a:buFont typeface="Arial" pitchFamily="34" charset="0"/>
              <a:buNone/>
              <a:defRPr/>
            </a:pPr>
            <a:r>
              <a:rPr lang="en-US" sz="4800" dirty="0">
                <a:latin typeface="Garamond" panose="02020404030301010803" pitchFamily="18" charset="0"/>
              </a:rPr>
              <a:t>Macroeconomics</a:t>
            </a:r>
          </a:p>
          <a:p>
            <a:pPr marL="114300" indent="0">
              <a:buFont typeface="Arial" pitchFamily="34" charset="0"/>
              <a:buNone/>
              <a:defRPr/>
            </a:pPr>
            <a:r>
              <a:rPr lang="en-US" sz="4800" dirty="0">
                <a:latin typeface="Garamond" panose="02020404030301010803" pitchFamily="18" charset="0"/>
              </a:rPr>
              <a:t>Manufacturing</a:t>
            </a:r>
          </a:p>
          <a:p>
            <a:pPr marL="114300" indent="0">
              <a:buFont typeface="Arial" pitchFamily="34" charset="0"/>
              <a:buNone/>
              <a:defRPr/>
            </a:pPr>
            <a:r>
              <a:rPr lang="en-US" sz="4800" dirty="0">
                <a:latin typeface="Garamond" panose="02020404030301010803" pitchFamily="18" charset="0"/>
              </a:rPr>
              <a:t>Marginal Cost</a:t>
            </a:r>
          </a:p>
          <a:p>
            <a:pPr marL="114300" indent="0">
              <a:buFont typeface="Arial" pitchFamily="34" charset="0"/>
              <a:buNone/>
              <a:defRPr/>
            </a:pPr>
            <a:r>
              <a:rPr lang="en-US" sz="4800" dirty="0">
                <a:latin typeface="Garamond" panose="02020404030301010803" pitchFamily="18" charset="0"/>
              </a:rPr>
              <a:t>Mediation</a:t>
            </a:r>
          </a:p>
          <a:p>
            <a:pPr marL="114300" indent="0">
              <a:buFont typeface="Arial" pitchFamily="34" charset="0"/>
              <a:buNone/>
              <a:defRPr/>
            </a:pPr>
            <a:r>
              <a:rPr lang="en-US" sz="4800" dirty="0">
                <a:latin typeface="Garamond" panose="02020404030301010803" pitchFamily="18" charset="0"/>
              </a:rPr>
              <a:t>Merger</a:t>
            </a:r>
          </a:p>
          <a:p>
            <a:pPr marL="114300" indent="0">
              <a:buFont typeface="Arial" pitchFamily="34" charset="0"/>
              <a:buNone/>
              <a:defRPr/>
            </a:pPr>
            <a:r>
              <a:rPr lang="en-US" sz="4800" dirty="0">
                <a:latin typeface="Garamond" panose="02020404030301010803" pitchFamily="18" charset="0"/>
              </a:rPr>
              <a:t>Microeconomics</a:t>
            </a:r>
          </a:p>
          <a:p>
            <a:pPr marL="114300" indent="0">
              <a:buFont typeface="Arial" pitchFamily="34" charset="0"/>
              <a:buNone/>
              <a:defRPr/>
            </a:pPr>
            <a:r>
              <a:rPr lang="en-US" sz="4800" dirty="0">
                <a:latin typeface="Garamond" panose="02020404030301010803" pitchFamily="18" charset="0"/>
              </a:rPr>
              <a:t>Monopoly</a:t>
            </a:r>
          </a:p>
          <a:p>
            <a:pPr marL="114300" indent="0">
              <a:buFont typeface="Arial" pitchFamily="34" charset="0"/>
              <a:buNone/>
              <a:defRPr/>
            </a:pPr>
            <a:r>
              <a:rPr lang="en-US" sz="4800" dirty="0">
                <a:latin typeface="Garamond" panose="02020404030301010803" pitchFamily="18" charset="0"/>
              </a:rPr>
              <a:t>Mutual Fund</a:t>
            </a:r>
          </a:p>
          <a:p>
            <a:pPr marL="114300" indent="0">
              <a:buFont typeface="Arial" pitchFamily="34" charset="0"/>
              <a:buNone/>
              <a:defRPr/>
            </a:pPr>
            <a:r>
              <a:rPr lang="en-US" sz="4800" dirty="0">
                <a:latin typeface="Garamond" panose="02020404030301010803" pitchFamily="18" charset="0"/>
              </a:rPr>
              <a:t>Needs</a:t>
            </a:r>
          </a:p>
          <a:p>
            <a:pPr marL="114300" indent="0">
              <a:buFont typeface="Arial" pitchFamily="34" charset="0"/>
              <a:buNone/>
              <a:defRPr/>
            </a:pPr>
            <a:r>
              <a:rPr lang="en-US" sz="4800" dirty="0">
                <a:latin typeface="Garamond" panose="02020404030301010803" pitchFamily="18" charset="0"/>
              </a:rPr>
              <a:t>Opportunity Cost</a:t>
            </a:r>
          </a:p>
          <a:p>
            <a:pPr marL="114300" indent="0">
              <a:buFont typeface="Arial" pitchFamily="34" charset="0"/>
              <a:buNone/>
              <a:defRPr/>
            </a:pPr>
            <a:r>
              <a:rPr lang="en-US" sz="4800" dirty="0">
                <a:latin typeface="Garamond" panose="02020404030301010803" pitchFamily="18" charset="0"/>
              </a:rPr>
              <a:t>Partnership</a:t>
            </a:r>
          </a:p>
          <a:p>
            <a:pPr marL="114300" indent="0">
              <a:buFont typeface="Arial" pitchFamily="34" charset="0"/>
              <a:buNone/>
              <a:defRPr/>
            </a:pPr>
            <a:r>
              <a:rPr lang="en-US" sz="4800" dirty="0">
                <a:latin typeface="Garamond" panose="02020404030301010803" pitchFamily="18" charset="0"/>
              </a:rPr>
              <a:t>Price</a:t>
            </a:r>
          </a:p>
          <a:p>
            <a:pPr marL="114300" indent="0">
              <a:buFont typeface="Arial" pitchFamily="34" charset="0"/>
              <a:buNone/>
              <a:defRPr/>
            </a:pPr>
            <a:r>
              <a:rPr lang="en-US" sz="4800" dirty="0">
                <a:latin typeface="Garamond" panose="02020404030301010803" pitchFamily="18" charset="0"/>
              </a:rPr>
              <a:t>Productivity</a:t>
            </a:r>
          </a:p>
          <a:p>
            <a:pPr marL="114300" indent="0">
              <a:buFont typeface="Arial" pitchFamily="34" charset="0"/>
              <a:buNone/>
              <a:defRPr/>
            </a:pPr>
            <a:r>
              <a:rPr lang="en-US" sz="4800" dirty="0">
                <a:latin typeface="Garamond" panose="02020404030301010803" pitchFamily="18" charset="0"/>
              </a:rPr>
              <a:t>Profit</a:t>
            </a:r>
          </a:p>
          <a:p>
            <a:pPr marL="114300" indent="0">
              <a:buFont typeface="Arial" pitchFamily="34" charset="0"/>
              <a:buNone/>
              <a:defRPr/>
            </a:pPr>
            <a:r>
              <a:rPr lang="en-US" sz="4800" dirty="0">
                <a:latin typeface="Garamond" panose="02020404030301010803" pitchFamily="18" charset="0"/>
              </a:rPr>
              <a:t>Regulations</a:t>
            </a:r>
          </a:p>
          <a:p>
            <a:pPr marL="114300" indent="0">
              <a:buFont typeface="Arial" pitchFamily="34" charset="0"/>
              <a:buNone/>
              <a:defRPr/>
            </a:pPr>
            <a:r>
              <a:rPr lang="en-US" sz="4800" dirty="0">
                <a:latin typeface="Garamond" panose="02020404030301010803" pitchFamily="18" charset="0"/>
              </a:rPr>
              <a:t>Resources</a:t>
            </a:r>
          </a:p>
          <a:p>
            <a:pPr marL="114300" indent="0">
              <a:buFont typeface="Arial" pitchFamily="34" charset="0"/>
              <a:buNone/>
              <a:defRPr/>
            </a:pPr>
            <a:r>
              <a:rPr lang="en-US" sz="4800" dirty="0">
                <a:latin typeface="Garamond" panose="02020404030301010803" pitchFamily="18" charset="0"/>
              </a:rPr>
              <a:t>Revenue</a:t>
            </a:r>
          </a:p>
          <a:p>
            <a:pPr marL="114300" indent="0">
              <a:buFont typeface="Arial" pitchFamily="34" charset="0"/>
              <a:buNone/>
              <a:defRPr/>
            </a:pPr>
            <a:r>
              <a:rPr lang="en-US" sz="4800" dirty="0">
                <a:latin typeface="Garamond" panose="02020404030301010803" pitchFamily="18" charset="0"/>
              </a:rPr>
              <a:t>Scarcity</a:t>
            </a:r>
          </a:p>
          <a:p>
            <a:pPr marL="114300" indent="0">
              <a:buFont typeface="Arial" pitchFamily="34" charset="0"/>
              <a:buNone/>
              <a:defRPr/>
            </a:pPr>
            <a:r>
              <a:rPr lang="en-US" sz="4800" dirty="0">
                <a:latin typeface="Garamond" panose="02020404030301010803" pitchFamily="18" charset="0"/>
              </a:rPr>
              <a:t>Services</a:t>
            </a:r>
          </a:p>
          <a:p>
            <a:pPr marL="114300" indent="0">
              <a:buFont typeface="Arial" pitchFamily="34" charset="0"/>
              <a:buNone/>
              <a:defRPr/>
            </a:pPr>
            <a:r>
              <a:rPr lang="en-US" sz="4800" dirty="0">
                <a:latin typeface="Garamond" panose="02020404030301010803" pitchFamily="18" charset="0"/>
              </a:rPr>
              <a:t>Shortage</a:t>
            </a:r>
          </a:p>
          <a:p>
            <a:pPr marL="114300" indent="0">
              <a:buFont typeface="Arial" pitchFamily="34" charset="0"/>
              <a:buNone/>
              <a:defRPr/>
            </a:pPr>
            <a:r>
              <a:rPr lang="en-US" sz="4800" dirty="0">
                <a:latin typeface="Garamond" panose="02020404030301010803" pitchFamily="18" charset="0"/>
              </a:rPr>
              <a:t>Sole Proprietorship</a:t>
            </a:r>
          </a:p>
          <a:p>
            <a:pPr marL="114300" indent="0">
              <a:buFont typeface="Arial" pitchFamily="34" charset="0"/>
              <a:buNone/>
              <a:defRPr/>
            </a:pPr>
            <a:r>
              <a:rPr lang="en-US" sz="4800" dirty="0">
                <a:latin typeface="Garamond" panose="02020404030301010803" pitchFamily="18" charset="0"/>
              </a:rPr>
              <a:t>Specialization</a:t>
            </a:r>
          </a:p>
          <a:p>
            <a:pPr marL="114300" indent="0">
              <a:buFont typeface="Arial" pitchFamily="34" charset="0"/>
              <a:buNone/>
              <a:defRPr/>
            </a:pPr>
            <a:r>
              <a:rPr lang="en-US" sz="4800" dirty="0">
                <a:latin typeface="Garamond" panose="02020404030301010803" pitchFamily="18" charset="0"/>
              </a:rPr>
              <a:t>Stock</a:t>
            </a:r>
          </a:p>
          <a:p>
            <a:pPr marL="114300" indent="0">
              <a:buFont typeface="Arial" pitchFamily="34" charset="0"/>
              <a:buNone/>
              <a:defRPr/>
            </a:pPr>
            <a:r>
              <a:rPr lang="en-US" sz="4800" dirty="0">
                <a:latin typeface="Garamond" panose="02020404030301010803" pitchFamily="18" charset="0"/>
              </a:rPr>
              <a:t>Stock Market</a:t>
            </a:r>
          </a:p>
          <a:p>
            <a:pPr marL="114300" indent="0">
              <a:buFont typeface="Arial" pitchFamily="34" charset="0"/>
              <a:buNone/>
              <a:defRPr/>
            </a:pPr>
            <a:r>
              <a:rPr lang="en-US" sz="4800" dirty="0">
                <a:latin typeface="Garamond" panose="02020404030301010803" pitchFamily="18" charset="0"/>
              </a:rPr>
              <a:t>Strike</a:t>
            </a:r>
          </a:p>
          <a:p>
            <a:pPr marL="114300" indent="0">
              <a:buFont typeface="Arial" pitchFamily="34" charset="0"/>
              <a:buNone/>
              <a:defRPr/>
            </a:pPr>
            <a:r>
              <a:rPr lang="en-US" sz="4800" dirty="0">
                <a:latin typeface="Garamond" panose="02020404030301010803" pitchFamily="18" charset="0"/>
              </a:rPr>
              <a:t>Subsidies</a:t>
            </a:r>
          </a:p>
          <a:p>
            <a:pPr marL="114300" indent="0">
              <a:buFont typeface="Arial" pitchFamily="34" charset="0"/>
              <a:buNone/>
              <a:defRPr/>
            </a:pPr>
            <a:r>
              <a:rPr lang="en-US" sz="4800" dirty="0">
                <a:latin typeface="Garamond" panose="02020404030301010803" pitchFamily="18" charset="0"/>
              </a:rPr>
              <a:t>Substitute</a:t>
            </a:r>
          </a:p>
          <a:p>
            <a:pPr marL="114300" indent="0">
              <a:buFont typeface="Arial" pitchFamily="34" charset="0"/>
              <a:buNone/>
              <a:defRPr/>
            </a:pPr>
            <a:r>
              <a:rPr lang="en-US" sz="4800" dirty="0">
                <a:latin typeface="Garamond" panose="02020404030301010803" pitchFamily="18" charset="0"/>
              </a:rPr>
              <a:t>Supply</a:t>
            </a:r>
          </a:p>
          <a:p>
            <a:pPr marL="114300" indent="0">
              <a:buFont typeface="Arial" pitchFamily="34" charset="0"/>
              <a:buNone/>
              <a:defRPr/>
            </a:pPr>
            <a:r>
              <a:rPr lang="en-US" sz="4800" dirty="0">
                <a:latin typeface="Garamond" panose="02020404030301010803" pitchFamily="18" charset="0"/>
              </a:rPr>
              <a:t>Supply Curve</a:t>
            </a:r>
          </a:p>
          <a:p>
            <a:pPr marL="114300" indent="0">
              <a:buFont typeface="Arial" pitchFamily="34" charset="0"/>
              <a:buNone/>
              <a:defRPr/>
            </a:pPr>
            <a:r>
              <a:rPr lang="en-US" sz="4800" dirty="0">
                <a:latin typeface="Garamond" panose="02020404030301010803" pitchFamily="18" charset="0"/>
              </a:rPr>
              <a:t>Surplus</a:t>
            </a:r>
          </a:p>
          <a:p>
            <a:pPr marL="114300" indent="0">
              <a:buFont typeface="Arial" pitchFamily="34" charset="0"/>
              <a:buNone/>
              <a:defRPr/>
            </a:pPr>
            <a:r>
              <a:rPr lang="en-US" sz="4800" dirty="0">
                <a:latin typeface="Garamond" panose="02020404030301010803" pitchFamily="18" charset="0"/>
              </a:rPr>
              <a:t>Taxes</a:t>
            </a:r>
          </a:p>
          <a:p>
            <a:pPr marL="114300" indent="0">
              <a:buFont typeface="Arial" pitchFamily="34" charset="0"/>
              <a:buNone/>
              <a:defRPr/>
            </a:pPr>
            <a:r>
              <a:rPr lang="en-US" sz="4800" dirty="0">
                <a:latin typeface="Garamond" panose="02020404030301010803" pitchFamily="18" charset="0"/>
              </a:rPr>
              <a:t>Technology</a:t>
            </a:r>
          </a:p>
          <a:p>
            <a:pPr marL="114300" indent="0">
              <a:buFont typeface="Arial" pitchFamily="34" charset="0"/>
              <a:buNone/>
              <a:defRPr/>
            </a:pPr>
            <a:r>
              <a:rPr lang="en-US" sz="4800" dirty="0">
                <a:latin typeface="Garamond" panose="02020404030301010803" pitchFamily="18" charset="0"/>
              </a:rPr>
              <a:t>Total Cost</a:t>
            </a:r>
          </a:p>
          <a:p>
            <a:pPr marL="114300" indent="0">
              <a:buFont typeface="Arial" pitchFamily="34" charset="0"/>
              <a:buNone/>
              <a:defRPr/>
            </a:pPr>
            <a:r>
              <a:rPr lang="en-US" sz="4800" dirty="0">
                <a:latin typeface="Garamond" panose="02020404030301010803" pitchFamily="18" charset="0"/>
              </a:rPr>
              <a:t>Trade-Off</a:t>
            </a:r>
          </a:p>
          <a:p>
            <a:pPr marL="114300" indent="0">
              <a:buFont typeface="Arial" pitchFamily="34" charset="0"/>
              <a:buNone/>
              <a:defRPr/>
            </a:pPr>
            <a:r>
              <a:rPr lang="en-US" sz="4800" dirty="0">
                <a:latin typeface="Garamond" panose="02020404030301010803" pitchFamily="18" charset="0"/>
              </a:rPr>
              <a:t>Traditional</a:t>
            </a:r>
          </a:p>
          <a:p>
            <a:pPr marL="114300" indent="0">
              <a:buFont typeface="Arial" pitchFamily="34" charset="0"/>
              <a:buNone/>
              <a:defRPr/>
            </a:pPr>
            <a:r>
              <a:rPr lang="en-US" sz="4800" dirty="0">
                <a:latin typeface="Garamond" panose="02020404030301010803" pitchFamily="18" charset="0"/>
              </a:rPr>
              <a:t>Unemployment</a:t>
            </a:r>
          </a:p>
          <a:p>
            <a:pPr marL="114300" indent="0">
              <a:buFont typeface="Arial" pitchFamily="34" charset="0"/>
              <a:buNone/>
              <a:defRPr/>
            </a:pPr>
            <a:r>
              <a:rPr lang="en-US" sz="4800" dirty="0">
                <a:latin typeface="Garamond" panose="02020404030301010803" pitchFamily="18" charset="0"/>
              </a:rPr>
              <a:t>Union </a:t>
            </a:r>
          </a:p>
          <a:p>
            <a:pPr marL="114300" indent="0">
              <a:buFont typeface="Arial" pitchFamily="34" charset="0"/>
              <a:buNone/>
              <a:defRPr/>
            </a:pPr>
            <a:r>
              <a:rPr lang="en-US" sz="4800" dirty="0">
                <a:latin typeface="Garamond" panose="02020404030301010803" pitchFamily="18" charset="0"/>
              </a:rPr>
              <a:t>Variable Cost</a:t>
            </a:r>
          </a:p>
          <a:p>
            <a:pPr marL="114300" indent="0">
              <a:buFont typeface="Arial" pitchFamily="34" charset="0"/>
              <a:buNone/>
              <a:defRPr/>
            </a:pPr>
            <a:r>
              <a:rPr lang="en-US" sz="4800" dirty="0">
                <a:latin typeface="Garamond" panose="02020404030301010803" pitchFamily="18" charset="0"/>
              </a:rPr>
              <a:t>Wants</a:t>
            </a:r>
          </a:p>
          <a:p>
            <a:pPr marL="114300" indent="0">
              <a:buFont typeface="Arial" pitchFamily="34" charset="0"/>
              <a:buNone/>
              <a:defRPr/>
            </a:pPr>
            <a:r>
              <a:rPr lang="en-US" sz="4800" dirty="0">
                <a:latin typeface="Garamond" panose="02020404030301010803" pitchFamily="18" charset="0"/>
              </a:rPr>
              <a:t>Wealth of Nations</a:t>
            </a:r>
          </a:p>
          <a:p>
            <a:pPr marL="114935" indent="0" eaLnBrk="1" fontAlgn="auto" hangingPunct="1">
              <a:lnSpc>
                <a:spcPct val="90000"/>
              </a:lnSpc>
              <a:spcAft>
                <a:spcPts val="0"/>
              </a:spcAft>
              <a:buClr>
                <a:schemeClr val="accent4"/>
              </a:buClr>
              <a:buFont typeface="Arial" pitchFamily="34" charset="0"/>
              <a:buNone/>
              <a:defRPr/>
            </a:pPr>
            <a:endParaRPr lang="en-US" altLang="en-US" sz="1800" dirty="0" smtClean="0">
              <a:latin typeface="Garamond" panose="02020404030301010803" pitchFamily="18" charset="0"/>
            </a:endParaRPr>
          </a:p>
          <a:p>
            <a:pPr marL="640080" lvl="1" eaLnBrk="1" fontAlgn="auto" hangingPunct="1">
              <a:lnSpc>
                <a:spcPct val="90000"/>
              </a:lnSpc>
              <a:spcAft>
                <a:spcPts val="0"/>
              </a:spcAft>
              <a:buFont typeface="Arial" pitchFamily="34" charset="0"/>
              <a:buChar char="•"/>
              <a:defRPr/>
            </a:pPr>
            <a:endParaRPr lang="en-US" altLang="en-US" sz="2400" i="1" dirty="0" smtClean="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Barbour_6e_Figure 18.2.jpg"/>
          <p:cNvPicPr>
            <a:picLocks noGrp="1" noChangeAspect="1"/>
          </p:cNvPicPr>
          <p:nvPr isPhoto="1"/>
        </p:nvPicPr>
        <p:blipFill>
          <a:blip r:embed="rId2"/>
          <a:srcRect/>
          <a:stretch>
            <a:fillRect/>
          </a:stretch>
        </p:blipFill>
        <p:spPr bwMode="auto">
          <a:xfrm>
            <a:off x="0" y="250825"/>
            <a:ext cx="9144000" cy="635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Debt</a:t>
            </a:r>
            <a:endParaRPr lang="en-US" dirty="0">
              <a:solidFill>
                <a:schemeClr val="accent1">
                  <a:lumMod val="75000"/>
                </a:schemeClr>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Key Concepts </a:t>
            </a:r>
          </a:p>
          <a:p>
            <a:pPr marL="640080" lvl="1" eaLnBrk="1" fontAlgn="auto" hangingPunct="1">
              <a:spcAft>
                <a:spcPts val="0"/>
              </a:spcAft>
              <a:buFont typeface="Arial" pitchFamily="34" charset="0"/>
              <a:buChar char="•"/>
              <a:defRPr/>
            </a:pPr>
            <a:r>
              <a:rPr lang="en-US" sz="2400" dirty="0" smtClean="0"/>
              <a:t>Debt – money borrowed and not yet paid back</a:t>
            </a:r>
          </a:p>
          <a:p>
            <a:pPr marL="914717" lvl="2" eaLnBrk="1" fontAlgn="auto" hangingPunct="1">
              <a:spcAft>
                <a:spcPts val="0"/>
              </a:spcAft>
              <a:buFont typeface="Arial" pitchFamily="34" charset="0"/>
              <a:buChar char="•"/>
              <a:defRPr/>
            </a:pPr>
            <a:r>
              <a:rPr lang="en-US" sz="2200" dirty="0" smtClean="0"/>
              <a:t>Video: </a:t>
            </a:r>
            <a:r>
              <a:rPr lang="en-US" sz="2200" dirty="0" smtClean="0">
                <a:hlinkClick r:id="rId2"/>
              </a:rPr>
              <a:t>10 Trillion and Counting</a:t>
            </a:r>
            <a:endParaRPr lang="en-US" sz="2200" dirty="0" smtClean="0"/>
          </a:p>
          <a:p>
            <a:pPr marL="640080" lvl="1" eaLnBrk="1" fontAlgn="auto" hangingPunct="1">
              <a:spcAft>
                <a:spcPts val="0"/>
              </a:spcAft>
              <a:buFont typeface="Arial" pitchFamily="34" charset="0"/>
              <a:buChar char="•"/>
              <a:defRPr/>
            </a:pPr>
            <a:r>
              <a:rPr lang="en-US" sz="2400" dirty="0" smtClean="0"/>
              <a:t>Deficit – situation in which government spends (expenditures) more than it collects in revenues</a:t>
            </a:r>
          </a:p>
          <a:p>
            <a:pPr marL="640080" lvl="1" eaLnBrk="1" fontAlgn="auto" hangingPunct="1">
              <a:spcAft>
                <a:spcPts val="0"/>
              </a:spcAft>
              <a:buFont typeface="Arial" pitchFamily="34" charset="0"/>
              <a:buChar char="•"/>
              <a:defRPr/>
            </a:pPr>
            <a:r>
              <a:rPr lang="en-US" sz="2400" dirty="0" smtClean="0"/>
              <a:t>Surplus – situation in which government spends less than it collects in revenues (ha ha)</a:t>
            </a:r>
            <a:endParaRPr lang="en-US" dirty="0" smtClean="0"/>
          </a:p>
          <a:p>
            <a:pPr marL="114300" indent="0" eaLnBrk="1" fontAlgn="auto" hangingPunct="1">
              <a:spcAft>
                <a:spcPts val="0"/>
              </a:spcAft>
              <a:buFont typeface="Arial" charset="0"/>
              <a:buNone/>
              <a:defRPr/>
            </a:pPr>
            <a:endParaRPr lang="en-US" dirty="0" smtClean="0">
              <a:hlinkClick r:id="rId3"/>
            </a:endParaRPr>
          </a:p>
          <a:p>
            <a:pPr eaLnBrk="1" fontAlgn="auto" hangingPunct="1">
              <a:spcAft>
                <a:spcPts val="0"/>
              </a:spcAft>
              <a:buFont typeface="Arial" pitchFamily="34" charset="0"/>
              <a:buChar char="•"/>
              <a:defRPr/>
            </a:pPr>
            <a:r>
              <a:rPr lang="en-US" dirty="0" smtClean="0">
                <a:hlinkClick r:id="rId3"/>
              </a:rPr>
              <a:t>US Debt Clock</a:t>
            </a:r>
            <a:endParaRPr lang="en-US" dirty="0" smtClean="0"/>
          </a:p>
          <a:p>
            <a:pPr marL="640080" lvl="1" eaLnBrk="1" fontAlgn="auto" hangingPunct="1">
              <a:spcAft>
                <a:spcPts val="0"/>
              </a:spcAft>
              <a:buFont typeface="Arial" pitchFamily="34" charset="0"/>
              <a:buChar char="•"/>
              <a:defRPr/>
            </a:pPr>
            <a:r>
              <a:rPr lang="en-US" dirty="0" smtClean="0"/>
              <a:t>What observations can you make?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altLang="en-US" sz="3600" smtClean="0">
                <a:solidFill>
                  <a:schemeClr val="accent1">
                    <a:lumMod val="75000"/>
                  </a:schemeClr>
                </a:solidFill>
              </a:rPr>
              <a:t>Tax policy</a:t>
            </a:r>
          </a:p>
        </p:txBody>
      </p:sp>
      <p:sp>
        <p:nvSpPr>
          <p:cNvPr id="29699" name="Rectangle 3"/>
          <p:cNvSpPr>
            <a:spLocks noGrp="1" noChangeArrowheads="1"/>
          </p:cNvSpPr>
          <p:nvPr>
            <p:ph idx="1"/>
          </p:nvPr>
        </p:nvSpPr>
        <p:spPr/>
        <p:txBody>
          <a:bodyPr/>
          <a:lstStyle/>
          <a:p>
            <a:pPr eaLnBrk="1" hangingPunct="1"/>
            <a:r>
              <a:rPr lang="en-US" altLang="en-US" smtClean="0"/>
              <a:t>Supply-side economics: President Reagan’s economic plan, by which tax cuts would ultimately generate more, not less, government revenues</a:t>
            </a:r>
          </a:p>
          <a:p>
            <a:pPr eaLnBrk="1" hangingPunct="1"/>
            <a:endParaRPr lang="en-US" altLang="en-US" smtClean="0"/>
          </a:p>
          <a:p>
            <a:pPr eaLnBrk="1" hangingPunct="1"/>
            <a:r>
              <a:rPr lang="en-US" altLang="en-US" smtClean="0"/>
              <a:t>Progressive tax (e.g., income tax): tax whose rate increases with income </a:t>
            </a:r>
          </a:p>
          <a:p>
            <a:pPr eaLnBrk="1" hangingPunct="1"/>
            <a:endParaRPr lang="en-US" altLang="en-US" smtClean="0"/>
          </a:p>
          <a:p>
            <a:pPr eaLnBrk="1" hangingPunct="1"/>
            <a:r>
              <a:rPr lang="en-US" altLang="en-US" smtClean="0"/>
              <a:t>Regressive tax (e.g., sales tax): tax that requires poor people to pay a higher proportion of their income, compared with the well-off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Barbour_6e_Table 18.1.jpg"/>
          <p:cNvPicPr>
            <a:picLocks noGrp="1" noChangeAspect="1"/>
          </p:cNvPicPr>
          <p:nvPr isPhoto="1"/>
        </p:nvPicPr>
        <p:blipFill>
          <a:blip r:embed="rId2"/>
          <a:srcRect/>
          <a:stretch>
            <a:fillRect/>
          </a:stretch>
        </p:blipFill>
        <p:spPr bwMode="auto">
          <a:xfrm>
            <a:off x="0" y="225425"/>
            <a:ext cx="9144000" cy="640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altLang="en-US" sz="3600" dirty="0" smtClean="0">
                <a:solidFill>
                  <a:schemeClr val="accent1">
                    <a:lumMod val="75000"/>
                  </a:schemeClr>
                </a:solidFill>
              </a:rPr>
              <a:t>Reforming the tax code</a:t>
            </a:r>
          </a:p>
        </p:txBody>
      </p:sp>
      <p:sp>
        <p:nvSpPr>
          <p:cNvPr id="31747" name="Rectangle 3"/>
          <p:cNvSpPr>
            <a:spLocks noGrp="1" noChangeArrowheads="1"/>
          </p:cNvSpPr>
          <p:nvPr>
            <p:ph idx="1"/>
          </p:nvPr>
        </p:nvSpPr>
        <p:spPr/>
        <p:txBody>
          <a:bodyPr/>
          <a:lstStyle/>
          <a:p>
            <a:pPr eaLnBrk="1" hangingPunct="1"/>
            <a:r>
              <a:rPr lang="en-US" altLang="en-US" sz="2800" smtClean="0"/>
              <a:t>A complex tax code</a:t>
            </a:r>
          </a:p>
          <a:p>
            <a:pPr eaLnBrk="1" hangingPunct="1"/>
            <a:endParaRPr lang="en-US" altLang="en-US" sz="2800" smtClean="0"/>
          </a:p>
          <a:p>
            <a:pPr eaLnBrk="1" hangingPunct="1"/>
            <a:r>
              <a:rPr lang="en-US" altLang="en-US" sz="2800" smtClean="0"/>
              <a:t>A tax code with a little something for everyone (e.g., homeowners, charities, business owners, students)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600" smtClean="0">
                <a:solidFill>
                  <a:schemeClr val="accent1">
                    <a:lumMod val="75000"/>
                  </a:schemeClr>
                </a:solidFill>
              </a:rPr>
              <a:t>Reforming the tax code, cont’d.</a:t>
            </a:r>
          </a:p>
        </p:txBody>
      </p:sp>
      <p:sp>
        <p:nvSpPr>
          <p:cNvPr id="13315" name="Rectangle 3"/>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altLang="en-US" smtClean="0"/>
              <a:t>Proposed reforms to the tax code</a:t>
            </a:r>
          </a:p>
          <a:p>
            <a:pPr marL="640080" lvl="1" eaLnBrk="1" fontAlgn="auto" hangingPunct="1">
              <a:spcAft>
                <a:spcPts val="0"/>
              </a:spcAft>
              <a:buFont typeface="Arial" pitchFamily="34" charset="0"/>
              <a:buChar char="•"/>
              <a:defRPr/>
            </a:pPr>
            <a:r>
              <a:rPr lang="en-US" altLang="en-US" sz="2400" smtClean="0"/>
              <a:t>Flat tax: a tax system in which all people pay the same percentage of their income</a:t>
            </a:r>
          </a:p>
          <a:p>
            <a:pPr marL="640080" lvl="1" eaLnBrk="1" fontAlgn="auto" hangingPunct="1">
              <a:spcAft>
                <a:spcPts val="0"/>
              </a:spcAft>
              <a:buFontTx/>
              <a:buNone/>
              <a:defRPr/>
            </a:pPr>
            <a:endParaRPr lang="en-US" altLang="en-US" sz="2400" smtClean="0"/>
          </a:p>
          <a:p>
            <a:pPr marL="640080" lvl="1" eaLnBrk="1" fontAlgn="auto" hangingPunct="1">
              <a:spcAft>
                <a:spcPts val="0"/>
              </a:spcAft>
              <a:buFont typeface="Arial" pitchFamily="34" charset="0"/>
              <a:buChar char="•"/>
              <a:defRPr/>
            </a:pPr>
            <a:r>
              <a:rPr lang="en-US" altLang="en-US" sz="2400" smtClean="0"/>
              <a:t>Consumption tax: a plan in which people are taxed not on what they earn but on what they spend</a:t>
            </a:r>
          </a:p>
          <a:p>
            <a:pPr marL="640080" lvl="1" eaLnBrk="1" fontAlgn="auto" hangingPunct="1">
              <a:spcAft>
                <a:spcPts val="0"/>
              </a:spcAft>
              <a:buFontTx/>
              <a:buNone/>
              <a:defRPr/>
            </a:pPr>
            <a:endParaRPr lang="en-US" altLang="en-US" sz="2400" smtClean="0"/>
          </a:p>
          <a:p>
            <a:pPr marL="640080" lvl="1" eaLnBrk="1" fontAlgn="auto" hangingPunct="1">
              <a:spcAft>
                <a:spcPts val="0"/>
              </a:spcAft>
              <a:buFont typeface="Arial" pitchFamily="34" charset="0"/>
              <a:buChar char="•"/>
              <a:defRPr/>
            </a:pPr>
            <a:r>
              <a:rPr lang="en-US" altLang="en-US" sz="2400" smtClean="0"/>
              <a:t>Value-added tax (VAT): a consumption tax levied at each stage of production, based on the value added to the product at that stage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altLang="en-US" sz="3600" dirty="0" smtClean="0">
                <a:solidFill>
                  <a:schemeClr val="accent1">
                    <a:lumMod val="75000"/>
                  </a:schemeClr>
                </a:solidFill>
              </a:rPr>
              <a:t>monetary policy</a:t>
            </a:r>
          </a:p>
        </p:txBody>
      </p:sp>
      <p:sp>
        <p:nvSpPr>
          <p:cNvPr id="33795" name="Rectangle 3"/>
          <p:cNvSpPr>
            <a:spLocks noGrp="1" noChangeArrowheads="1"/>
          </p:cNvSpPr>
          <p:nvPr>
            <p:ph idx="1"/>
          </p:nvPr>
        </p:nvSpPr>
        <p:spPr/>
        <p:txBody>
          <a:bodyPr/>
          <a:lstStyle/>
          <a:p>
            <a:pPr eaLnBrk="1" hangingPunct="1"/>
            <a:r>
              <a:rPr lang="en-US" altLang="en-US" sz="2800" b="1" smtClean="0"/>
              <a:t>Monetary Policy </a:t>
            </a:r>
            <a:r>
              <a:rPr lang="en-US" altLang="en-US" sz="2800" smtClean="0"/>
              <a:t>– Form of government regulation in which the nation’s money supply and interest rates are controlled</a:t>
            </a:r>
          </a:p>
          <a:p>
            <a:pPr lvl="1" eaLnBrk="1" hangingPunct="1"/>
            <a:r>
              <a:rPr lang="en-US" altLang="en-US" sz="2400" smtClean="0"/>
              <a:t>Determined by the Federal Reserve Board of Governors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Federal Reserve System</a:t>
            </a:r>
            <a:endParaRPr lang="en-US" dirty="0"/>
          </a:p>
        </p:txBody>
      </p:sp>
      <p:sp>
        <p:nvSpPr>
          <p:cNvPr id="40963" name="Content Placeholder 2"/>
          <p:cNvSpPr>
            <a:spLocks noGrp="1"/>
          </p:cNvSpPr>
          <p:nvPr>
            <p:ph idx="1"/>
          </p:nvPr>
        </p:nvSpPr>
        <p:spPr/>
        <p:txBody>
          <a:bodyPr/>
          <a:lstStyle/>
          <a:p>
            <a:pPr marL="255588" indent="-153988" eaLnBrk="1" hangingPunct="1">
              <a:buFontTx/>
              <a:buChar char="•"/>
              <a:defRPr/>
            </a:pPr>
            <a:r>
              <a:rPr lang="en-US" altLang="en-US" sz="2800" dirty="0" smtClean="0">
                <a:solidFill>
                  <a:srgbClr val="000000"/>
                </a:solidFill>
                <a:latin typeface="Garamond" panose="02020404030301010803" pitchFamily="18" charset="0"/>
                <a:cs typeface="Arial" pitchFamily="34" charset="0"/>
                <a:sym typeface="Arial" pitchFamily="34" charset="0"/>
              </a:rPr>
              <a:t>Federal Reserve Chair – Jerome Powell</a:t>
            </a:r>
          </a:p>
          <a:p>
            <a:pPr marL="255588" indent="-153988" eaLnBrk="1" hangingPunct="1">
              <a:buFontTx/>
              <a:buChar char="•"/>
              <a:defRPr/>
            </a:pPr>
            <a:r>
              <a:rPr lang="en-US" altLang="en-US" sz="2800" dirty="0" smtClean="0">
                <a:solidFill>
                  <a:srgbClr val="000000"/>
                </a:solidFill>
                <a:latin typeface="Garamond" panose="02020404030301010803" pitchFamily="18" charset="0"/>
                <a:cs typeface="Arial" pitchFamily="34" charset="0"/>
                <a:sym typeface="Arial" pitchFamily="34" charset="0"/>
              </a:rPr>
              <a:t>Federal Reserve Board</a:t>
            </a:r>
          </a:p>
          <a:p>
            <a:pPr marL="255588" indent="-153988" eaLnBrk="1" hangingPunct="1">
              <a:buFontTx/>
              <a:buChar char="•"/>
              <a:defRPr/>
            </a:pPr>
            <a:r>
              <a:rPr lang="en-US" altLang="en-US" sz="2800" dirty="0" smtClean="0">
                <a:solidFill>
                  <a:srgbClr val="000000"/>
                </a:solidFill>
                <a:latin typeface="Garamond" panose="02020404030301010803" pitchFamily="18" charset="0"/>
                <a:cs typeface="Arial" pitchFamily="34" charset="0"/>
                <a:sym typeface="Arial" pitchFamily="34" charset="0"/>
              </a:rPr>
              <a:t>Federal Open Market Committee</a:t>
            </a:r>
          </a:p>
          <a:p>
            <a:pPr marL="255588" indent="-153988" eaLnBrk="1" hangingPunct="1">
              <a:buFontTx/>
              <a:buChar char="•"/>
              <a:defRPr/>
            </a:pPr>
            <a:r>
              <a:rPr lang="en-US" altLang="en-US" sz="2800" dirty="0" smtClean="0">
                <a:solidFill>
                  <a:srgbClr val="000000"/>
                </a:solidFill>
                <a:latin typeface="Garamond" panose="02020404030301010803" pitchFamily="18" charset="0"/>
                <a:cs typeface="Arial" pitchFamily="34" charset="0"/>
                <a:sym typeface="Arial" pitchFamily="34" charset="0"/>
              </a:rPr>
              <a:t>Twelve Federal Reserve Banks</a:t>
            </a:r>
          </a:p>
          <a:p>
            <a:pPr marL="255588" indent="-153988" eaLnBrk="1" hangingPunct="1">
              <a:buFontTx/>
              <a:buChar char="•"/>
              <a:defRPr/>
            </a:pPr>
            <a:r>
              <a:rPr lang="en-US" altLang="en-US" sz="2800" dirty="0" smtClean="0">
                <a:solidFill>
                  <a:srgbClr val="000000"/>
                </a:solidFill>
                <a:latin typeface="Garamond" panose="02020404030301010803" pitchFamily="18" charset="0"/>
                <a:cs typeface="Arial" pitchFamily="34" charset="0"/>
                <a:sym typeface="Arial" pitchFamily="34" charset="0"/>
              </a:rPr>
              <a:t>Other Member Banks</a:t>
            </a:r>
          </a:p>
          <a:p>
            <a:pPr marL="255588" indent="-153988" eaLnBrk="1" hangingPunct="1">
              <a:buFontTx/>
              <a:buChar char="•"/>
              <a:defRPr/>
            </a:pPr>
            <a:r>
              <a:rPr lang="en-US" altLang="en-US" sz="2800" dirty="0" smtClean="0">
                <a:solidFill>
                  <a:srgbClr val="000000"/>
                </a:solidFill>
                <a:latin typeface="Garamond" panose="02020404030301010803" pitchFamily="18" charset="0"/>
                <a:cs typeface="Arial" pitchFamily="34" charset="0"/>
                <a:sym typeface="Arial" pitchFamily="34" charset="0"/>
              </a:rPr>
              <a:t>Board of Governors</a:t>
            </a:r>
          </a:p>
          <a:p>
            <a:pPr lvl="1" eaLnBrk="1" hangingPunct="1">
              <a:buFontTx/>
              <a:buChar char="–"/>
              <a:defRPr/>
            </a:pPr>
            <a:r>
              <a:rPr lang="en-US" altLang="en-US" sz="2400" dirty="0" smtClean="0">
                <a:solidFill>
                  <a:srgbClr val="000000"/>
                </a:solidFill>
                <a:latin typeface="Garamond" panose="02020404030301010803" pitchFamily="18" charset="0"/>
                <a:cs typeface="Arial" pitchFamily="34" charset="0"/>
                <a:sym typeface="Arial" pitchFamily="34" charset="0"/>
              </a:rPr>
              <a:t>Seven members</a:t>
            </a:r>
          </a:p>
          <a:p>
            <a:pPr lvl="1" eaLnBrk="1" hangingPunct="1">
              <a:buFontTx/>
              <a:buChar char="–"/>
              <a:defRPr/>
            </a:pPr>
            <a:r>
              <a:rPr lang="en-US" altLang="en-US" sz="2400" dirty="0" smtClean="0">
                <a:solidFill>
                  <a:srgbClr val="000000"/>
                </a:solidFill>
                <a:latin typeface="Garamond" panose="02020404030301010803" pitchFamily="18" charset="0"/>
                <a:cs typeface="Arial" pitchFamily="34" charset="0"/>
                <a:sym typeface="Arial" pitchFamily="34" charset="0"/>
              </a:rPr>
              <a:t>Politically independent</a:t>
            </a:r>
          </a:p>
          <a:p>
            <a:pPr>
              <a:buFont typeface="Arial" pitchFamily="34" charset="0"/>
              <a:buChar char="•"/>
              <a:defRPr/>
            </a:pPr>
            <a:endParaRPr lang="en-US" altLang="en-US" sz="2800" dirty="0" smtClean="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Functions of the “fed”</a:t>
            </a:r>
            <a:endParaRPr lang="en-US" dirty="0"/>
          </a:p>
        </p:txBody>
      </p:sp>
      <p:sp>
        <p:nvSpPr>
          <p:cNvPr id="35843" name="Content Placeholder 2"/>
          <p:cNvSpPr>
            <a:spLocks noGrp="1"/>
          </p:cNvSpPr>
          <p:nvPr>
            <p:ph idx="1"/>
          </p:nvPr>
        </p:nvSpPr>
        <p:spPr/>
        <p:txBody>
          <a:bodyPr/>
          <a:lstStyle/>
          <a:p>
            <a:pPr marL="571500" indent="-457200">
              <a:buFont typeface="Book Antiqua" pitchFamily="18" charset="0"/>
              <a:buAutoNum type="arabicPeriod"/>
            </a:pPr>
            <a:r>
              <a:rPr lang="en-US" altLang="en-US" sz="2800" smtClean="0">
                <a:solidFill>
                  <a:schemeClr val="tx1"/>
                </a:solidFill>
                <a:latin typeface="Garamond" pitchFamily="18" charset="0"/>
              </a:rPr>
              <a:t>Providing services – supply currency, clear checks, wire money</a:t>
            </a:r>
          </a:p>
          <a:p>
            <a:pPr marL="571500" indent="-457200">
              <a:buFont typeface="Book Antiqua" pitchFamily="18" charset="0"/>
              <a:buAutoNum type="arabicPeriod"/>
            </a:pPr>
            <a:r>
              <a:rPr lang="en-US" altLang="en-US" sz="2800" smtClean="0">
                <a:solidFill>
                  <a:schemeClr val="tx1"/>
                </a:solidFill>
                <a:latin typeface="Garamond" pitchFamily="18" charset="0"/>
              </a:rPr>
              <a:t>Serve as the governments bank – keeps track of government’s checking account and debt</a:t>
            </a:r>
          </a:p>
          <a:p>
            <a:pPr marL="571500" indent="-457200">
              <a:buFont typeface="Book Antiqua" pitchFamily="18" charset="0"/>
              <a:buAutoNum type="arabicPeriod"/>
            </a:pPr>
            <a:r>
              <a:rPr lang="en-US" altLang="en-US" sz="2800" smtClean="0">
                <a:solidFill>
                  <a:schemeClr val="tx1"/>
                </a:solidFill>
                <a:latin typeface="Garamond" pitchFamily="18" charset="0"/>
              </a:rPr>
              <a:t>Supervises banks</a:t>
            </a:r>
          </a:p>
          <a:p>
            <a:pPr marL="571500" indent="-457200">
              <a:buFont typeface="Book Antiqua" pitchFamily="18" charset="0"/>
              <a:buAutoNum type="arabicPeriod"/>
            </a:pPr>
            <a:r>
              <a:rPr lang="en-US" altLang="en-US" sz="2800" smtClean="0">
                <a:solidFill>
                  <a:schemeClr val="tx1"/>
                </a:solidFill>
                <a:latin typeface="Garamond" pitchFamily="18" charset="0"/>
              </a:rPr>
              <a:t>Making loans to banks</a:t>
            </a:r>
          </a:p>
          <a:p>
            <a:pPr marL="571500" indent="-457200">
              <a:buFont typeface="Book Antiqua" pitchFamily="18" charset="0"/>
              <a:buAutoNum type="arabicPeriod"/>
            </a:pPr>
            <a:r>
              <a:rPr lang="en-US" altLang="en-US" sz="2800" smtClean="0">
                <a:solidFill>
                  <a:schemeClr val="tx1"/>
                </a:solidFill>
                <a:latin typeface="Garamond" pitchFamily="18" charset="0"/>
              </a:rPr>
              <a:t>Helps individuals and businesses</a:t>
            </a:r>
          </a:p>
          <a:p>
            <a:pPr marL="571500" indent="-457200">
              <a:buFont typeface="Book Antiqua" pitchFamily="18" charset="0"/>
              <a:buAutoNum type="arabicPeriod"/>
            </a:pPr>
            <a:r>
              <a:rPr lang="en-US" altLang="en-US" sz="2800" smtClean="0">
                <a:solidFill>
                  <a:schemeClr val="tx1"/>
                </a:solidFill>
                <a:latin typeface="Garamond" pitchFamily="18" charset="0"/>
              </a:rPr>
              <a:t>Controls the money supply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Tools of monetary Policy</a:t>
            </a:r>
            <a:endParaRPr lang="en-US" dirty="0"/>
          </a:p>
        </p:txBody>
      </p:sp>
      <p:sp>
        <p:nvSpPr>
          <p:cNvPr id="3" name="Content Placeholder 2"/>
          <p:cNvSpPr>
            <a:spLocks noGrp="1"/>
          </p:cNvSpPr>
          <p:nvPr>
            <p:ph idx="1"/>
          </p:nvPr>
        </p:nvSpPr>
        <p:spPr>
          <a:xfrm>
            <a:off x="457200" y="1600200"/>
            <a:ext cx="8229600" cy="4373563"/>
          </a:xfrm>
        </p:spPr>
        <p:txBody>
          <a:bodyPr/>
          <a:lstStyle/>
          <a:p>
            <a:pPr marL="255588" indent="-153988" eaLnBrk="1" hangingPunct="1">
              <a:buFontTx/>
              <a:buChar char="•"/>
              <a:defRPr/>
            </a:pPr>
            <a:r>
              <a:rPr lang="en-US" altLang="en-US" dirty="0" smtClean="0">
                <a:solidFill>
                  <a:srgbClr val="000000"/>
                </a:solidFill>
                <a:latin typeface="Garamond" panose="02020404030301010803" pitchFamily="18" charset="0"/>
                <a:cs typeface="Arial" pitchFamily="34" charset="0"/>
                <a:sym typeface="Arial" pitchFamily="34" charset="0"/>
              </a:rPr>
              <a:t>Open Market Operations</a:t>
            </a:r>
          </a:p>
          <a:p>
            <a:pPr lvl="1" eaLnBrk="1" hangingPunct="1">
              <a:buFontTx/>
              <a:buChar char="–"/>
              <a:defRPr/>
            </a:pPr>
            <a:r>
              <a:rPr lang="en-US" altLang="en-US" dirty="0" smtClean="0">
                <a:solidFill>
                  <a:srgbClr val="000000"/>
                </a:solidFill>
                <a:latin typeface="Garamond" panose="02020404030301010803" pitchFamily="18" charset="0"/>
                <a:cs typeface="Arial" pitchFamily="34" charset="0"/>
                <a:sym typeface="Arial" pitchFamily="34" charset="0"/>
              </a:rPr>
              <a:t>Buying and setting of government securities, or debt</a:t>
            </a:r>
          </a:p>
          <a:p>
            <a:pPr marL="255588" indent="-153988" eaLnBrk="1" hangingPunct="1">
              <a:buFontTx/>
              <a:buChar char="•"/>
              <a:defRPr/>
            </a:pPr>
            <a:r>
              <a:rPr lang="en-US" altLang="en-US" dirty="0" smtClean="0">
                <a:solidFill>
                  <a:srgbClr val="000000"/>
                </a:solidFill>
                <a:latin typeface="Garamond" panose="02020404030301010803" pitchFamily="18" charset="0"/>
                <a:cs typeface="Arial" pitchFamily="34" charset="0"/>
                <a:sym typeface="Arial" pitchFamily="34" charset="0"/>
              </a:rPr>
              <a:t>Discount Rate</a:t>
            </a:r>
          </a:p>
          <a:p>
            <a:pPr lvl="1" eaLnBrk="1" hangingPunct="1">
              <a:buFontTx/>
              <a:buChar char="–"/>
              <a:defRPr/>
            </a:pPr>
            <a:r>
              <a:rPr lang="en-US" altLang="en-US" dirty="0" smtClean="0">
                <a:solidFill>
                  <a:srgbClr val="000000"/>
                </a:solidFill>
                <a:latin typeface="Garamond" panose="02020404030301010803" pitchFamily="18" charset="0"/>
                <a:cs typeface="Arial" pitchFamily="34" charset="0"/>
                <a:sym typeface="Arial" pitchFamily="34" charset="0"/>
              </a:rPr>
              <a:t>Rate of interest at which it lends money to member banks</a:t>
            </a:r>
          </a:p>
          <a:p>
            <a:pPr marL="255588" indent="-153988" eaLnBrk="1" hangingPunct="1">
              <a:buFontTx/>
              <a:buChar char="•"/>
              <a:defRPr/>
            </a:pPr>
            <a:r>
              <a:rPr lang="en-US" altLang="en-US" dirty="0" smtClean="0">
                <a:solidFill>
                  <a:srgbClr val="000000"/>
                </a:solidFill>
                <a:latin typeface="Garamond" panose="02020404030301010803" pitchFamily="18" charset="0"/>
                <a:cs typeface="Arial" pitchFamily="34" charset="0"/>
                <a:sym typeface="Arial" pitchFamily="34" charset="0"/>
              </a:rPr>
              <a:t>Reserve Requirements: </a:t>
            </a:r>
          </a:p>
          <a:p>
            <a:pPr lvl="1" eaLnBrk="1" hangingPunct="1">
              <a:buFont typeface="Arial" pitchFamily="34" charset="0"/>
              <a:buChar char="•"/>
              <a:defRPr/>
            </a:pPr>
            <a:r>
              <a:rPr lang="en-US" altLang="en-US" dirty="0" smtClean="0">
                <a:solidFill>
                  <a:schemeClr val="tx1"/>
                </a:solidFill>
                <a:latin typeface="Garamond" panose="02020404030301010803" pitchFamily="18" charset="0"/>
              </a:rPr>
              <a:t>Tight monetary policy: keeping money in short supply to hold back inflationary pressures</a:t>
            </a:r>
          </a:p>
          <a:p>
            <a:pPr lvl="1" eaLnBrk="1" hangingPunct="1">
              <a:buFont typeface="Arial" pitchFamily="34" charset="0"/>
              <a:buChar char="•"/>
              <a:defRPr/>
            </a:pPr>
            <a:r>
              <a:rPr lang="en-US" altLang="en-US" dirty="0" smtClean="0">
                <a:solidFill>
                  <a:schemeClr val="tx1"/>
                </a:solidFill>
                <a:latin typeface="Garamond" panose="02020404030301010803" pitchFamily="18" charset="0"/>
              </a:rPr>
              <a:t>Loose monetary policy: getting more money into the economy to avoid a recession</a:t>
            </a:r>
            <a:endParaRPr lang="en-US" altLang="en-US" dirty="0" smtClean="0">
              <a:solidFill>
                <a:schemeClr val="tx1"/>
              </a:solidFill>
              <a:latin typeface="Garamond" panose="02020404030301010803" pitchFamily="18" charset="0"/>
              <a:cs typeface="Arial" pitchFamily="34" charset="0"/>
              <a:sym typeface="Arial" pitchFamily="34" charset="0"/>
            </a:endParaRPr>
          </a:p>
          <a:p>
            <a:pPr marL="255588" indent="-153988" eaLnBrk="1" hangingPunct="1">
              <a:buFontTx/>
              <a:buChar char="•"/>
              <a:defRPr/>
            </a:pPr>
            <a:r>
              <a:rPr lang="en-US" altLang="en-US" dirty="0" smtClean="0">
                <a:solidFill>
                  <a:srgbClr val="000000"/>
                </a:solidFill>
                <a:latin typeface="Garamond" panose="02020404030301010803" pitchFamily="18" charset="0"/>
                <a:cs typeface="Arial" pitchFamily="34" charset="0"/>
                <a:sym typeface="Arial" pitchFamily="34" charset="0"/>
              </a:rPr>
              <a:t>Extraordinary Measures to Stimulate Bank Lending</a:t>
            </a:r>
          </a:p>
          <a:p>
            <a:pPr lvl="1" eaLnBrk="1" hangingPunct="1">
              <a:buFontTx/>
              <a:buChar char="–"/>
              <a:defRPr/>
            </a:pPr>
            <a:r>
              <a:rPr lang="en-US" altLang="en-US" dirty="0" smtClean="0">
                <a:solidFill>
                  <a:srgbClr val="000000"/>
                </a:solidFill>
                <a:latin typeface="Garamond" panose="02020404030301010803" pitchFamily="18" charset="0"/>
                <a:cs typeface="Arial" pitchFamily="34" charset="0"/>
                <a:sym typeface="Arial" pitchFamily="34" charset="0"/>
              </a:rPr>
              <a:t>Purchase of mortgage-backed securities</a:t>
            </a:r>
          </a:p>
          <a:p>
            <a:pPr lvl="1" eaLnBrk="1" hangingPunct="1">
              <a:buFontTx/>
              <a:buChar char="–"/>
              <a:defRPr/>
            </a:pPr>
            <a:r>
              <a:rPr lang="en-US" altLang="en-US" dirty="0" smtClean="0">
                <a:solidFill>
                  <a:srgbClr val="000000"/>
                </a:solidFill>
                <a:latin typeface="Garamond" panose="02020404030301010803" pitchFamily="18" charset="0"/>
                <a:cs typeface="Arial" pitchFamily="34" charset="0"/>
                <a:sym typeface="Arial" pitchFamily="34" charset="0"/>
              </a:rPr>
              <a:t>Credit easing</a:t>
            </a:r>
          </a:p>
          <a:p>
            <a:pPr lvl="1" eaLnBrk="1" hangingPunct="1">
              <a:buFontTx/>
              <a:buChar char="–"/>
              <a:defRPr/>
            </a:pPr>
            <a:r>
              <a:rPr lang="en-US" altLang="en-US" dirty="0" smtClean="0">
                <a:solidFill>
                  <a:srgbClr val="000000"/>
                </a:solidFill>
                <a:latin typeface="Garamond" panose="02020404030301010803" pitchFamily="18" charset="0"/>
                <a:cs typeface="Arial" pitchFamily="34" charset="0"/>
                <a:sym typeface="Arial" pitchFamily="34" charset="0"/>
              </a:rPr>
              <a:t>Quantitative easing</a:t>
            </a:r>
          </a:p>
          <a:p>
            <a:pPr>
              <a:buFont typeface="Arial" pitchFamily="34" charset="0"/>
              <a:buChar char="•"/>
              <a:defRPr/>
            </a:pPr>
            <a:endParaRPr lang="en-US"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600" smtClean="0">
                <a:solidFill>
                  <a:schemeClr val="accent1">
                    <a:lumMod val="75000"/>
                  </a:schemeClr>
                </a:solidFill>
              </a:rPr>
              <a:t>A beginner’s guide to</a:t>
            </a:r>
            <a:br>
              <a:rPr lang="en-US" altLang="en-US" sz="3600" smtClean="0">
                <a:solidFill>
                  <a:schemeClr val="accent1">
                    <a:lumMod val="75000"/>
                  </a:schemeClr>
                </a:solidFill>
              </a:rPr>
            </a:br>
            <a:r>
              <a:rPr lang="en-US" altLang="en-US" sz="3600" smtClean="0">
                <a:solidFill>
                  <a:schemeClr val="accent1">
                    <a:lumMod val="75000"/>
                  </a:schemeClr>
                </a:solidFill>
              </a:rPr>
              <a:t>understanding the economy</a:t>
            </a:r>
          </a:p>
        </p:txBody>
      </p:sp>
      <p:sp>
        <p:nvSpPr>
          <p:cNvPr id="5123"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 typeface="Arial" pitchFamily="34" charset="0"/>
              <a:buChar char="•"/>
              <a:defRPr/>
            </a:pPr>
            <a:r>
              <a:rPr lang="en-US" altLang="en-US" sz="2800" dirty="0" smtClean="0">
                <a:latin typeface="Garamond" panose="02020404030301010803" pitchFamily="18" charset="0"/>
              </a:rPr>
              <a:t>Economics – the study </a:t>
            </a:r>
            <a:r>
              <a:rPr lang="en-US" sz="2800" dirty="0" smtClean="0">
                <a:latin typeface="Garamond" panose="02020404030301010803" pitchFamily="18" charset="0"/>
              </a:rPr>
              <a:t>or science </a:t>
            </a:r>
            <a:r>
              <a:rPr lang="en-US" sz="2800" dirty="0">
                <a:latin typeface="Garamond" panose="02020404030301010803" pitchFamily="18" charset="0"/>
              </a:rPr>
              <a:t>that deals with the production, distribution, and consumption of goods and services, or the material welfare of humankind. </a:t>
            </a:r>
            <a:endParaRPr lang="en-US" altLang="en-US" sz="2800" dirty="0" smtClean="0">
              <a:latin typeface="Garamond" panose="02020404030301010803" pitchFamily="18" charset="0"/>
            </a:endParaRPr>
          </a:p>
          <a:p>
            <a:pPr marL="1280160" lvl="3" eaLnBrk="1" fontAlgn="auto" hangingPunct="1">
              <a:lnSpc>
                <a:spcPct val="90000"/>
              </a:lnSpc>
              <a:spcAft>
                <a:spcPts val="0"/>
              </a:spcAft>
              <a:buClr>
                <a:schemeClr val="accent4"/>
              </a:buClr>
              <a:buFont typeface="Arial" pitchFamily="34" charset="0"/>
              <a:buChar char="•"/>
              <a:defRPr/>
            </a:pPr>
            <a:r>
              <a:rPr lang="en-US" altLang="en-US" sz="2400" dirty="0" smtClean="0">
                <a:latin typeface="Garamond" panose="02020404030301010803" pitchFamily="18" charset="0"/>
              </a:rPr>
              <a:t>Macroeconomics</a:t>
            </a:r>
          </a:p>
          <a:p>
            <a:pPr marL="1280160" lvl="3" eaLnBrk="1" fontAlgn="auto" hangingPunct="1">
              <a:lnSpc>
                <a:spcPct val="90000"/>
              </a:lnSpc>
              <a:spcAft>
                <a:spcPts val="0"/>
              </a:spcAft>
              <a:buClr>
                <a:schemeClr val="accent4"/>
              </a:buClr>
              <a:buFont typeface="Arial" pitchFamily="34" charset="0"/>
              <a:buChar char="•"/>
              <a:defRPr/>
            </a:pPr>
            <a:r>
              <a:rPr lang="en-US" altLang="en-US" sz="2400" dirty="0" smtClean="0">
                <a:latin typeface="Garamond" panose="02020404030301010803" pitchFamily="18" charset="0"/>
              </a:rPr>
              <a:t>Microeconomics</a:t>
            </a:r>
            <a:br>
              <a:rPr lang="en-US" altLang="en-US" sz="2400" dirty="0" smtClean="0">
                <a:latin typeface="Garamond" panose="02020404030301010803" pitchFamily="18" charset="0"/>
              </a:rPr>
            </a:br>
            <a:endParaRPr lang="en-US" altLang="en-US" sz="2400" dirty="0" smtClean="0">
              <a:latin typeface="Garamond" panose="02020404030301010803" pitchFamily="18" charset="0"/>
            </a:endParaRPr>
          </a:p>
          <a:p>
            <a:pPr eaLnBrk="1" fontAlgn="auto" hangingPunct="1">
              <a:lnSpc>
                <a:spcPct val="90000"/>
              </a:lnSpc>
              <a:spcAft>
                <a:spcPts val="0"/>
              </a:spcAft>
              <a:buFont typeface="Arial" pitchFamily="34" charset="0"/>
              <a:buChar char="•"/>
              <a:defRPr/>
            </a:pPr>
            <a:r>
              <a:rPr lang="en-US" altLang="en-US" sz="2800" dirty="0" smtClean="0">
                <a:latin typeface="Garamond" panose="02020404030301010803" pitchFamily="18" charset="0"/>
              </a:rPr>
              <a:t>Economic Policy – all the different strategies that government officials employ to solve economic problems.</a:t>
            </a:r>
          </a:p>
          <a:p>
            <a:pPr marL="1280160" lvl="3" eaLnBrk="1" fontAlgn="auto" hangingPunct="1">
              <a:lnSpc>
                <a:spcPct val="90000"/>
              </a:lnSpc>
              <a:spcAft>
                <a:spcPts val="0"/>
              </a:spcAft>
              <a:buClr>
                <a:schemeClr val="accent4"/>
              </a:buClr>
              <a:buFont typeface="Arial" pitchFamily="34" charset="0"/>
              <a:buChar char="•"/>
              <a:defRPr/>
            </a:pPr>
            <a:r>
              <a:rPr lang="en-US" altLang="en-US" sz="2400" dirty="0" smtClean="0">
                <a:latin typeface="Garamond" panose="02020404030301010803" pitchFamily="18" charset="0"/>
              </a:rPr>
              <a:t>Two Questions: </a:t>
            </a:r>
          </a:p>
          <a:p>
            <a:pPr marL="1554480" lvl="4" eaLnBrk="1" fontAlgn="auto" hangingPunct="1">
              <a:lnSpc>
                <a:spcPct val="90000"/>
              </a:lnSpc>
              <a:spcAft>
                <a:spcPts val="0"/>
              </a:spcAft>
              <a:buClr>
                <a:schemeClr val="accent5"/>
              </a:buClr>
              <a:buFont typeface="Arial" pitchFamily="34" charset="0"/>
              <a:buChar char="•"/>
              <a:defRPr/>
            </a:pPr>
            <a:r>
              <a:rPr lang="en-US" altLang="en-US" sz="2400" dirty="0" smtClean="0">
                <a:latin typeface="Garamond" panose="02020404030301010803" pitchFamily="18" charset="0"/>
              </a:rPr>
              <a:t>What kinds of problems?</a:t>
            </a:r>
          </a:p>
          <a:p>
            <a:pPr marL="1554480" lvl="4" eaLnBrk="1" fontAlgn="auto" hangingPunct="1">
              <a:lnSpc>
                <a:spcPct val="90000"/>
              </a:lnSpc>
              <a:spcAft>
                <a:spcPts val="0"/>
              </a:spcAft>
              <a:buClr>
                <a:schemeClr val="accent5"/>
              </a:buClr>
              <a:buFont typeface="Arial" pitchFamily="34" charset="0"/>
              <a:buChar char="•"/>
              <a:defRPr/>
            </a:pPr>
            <a:r>
              <a:rPr lang="en-US" altLang="en-US" sz="2400" dirty="0" smtClean="0">
                <a:latin typeface="Garamond" panose="02020404030301010803" pitchFamily="18" charset="0"/>
              </a:rPr>
              <a:t>Impact of </a:t>
            </a:r>
            <a:r>
              <a:rPr lang="en-US" altLang="en-US" sz="2400" i="1" dirty="0" smtClean="0">
                <a:latin typeface="Garamond" panose="02020404030301010803" pitchFamily="18" charset="0"/>
              </a:rPr>
              <a:t>laissez faire </a:t>
            </a:r>
            <a:r>
              <a:rPr lang="en-US" altLang="en-US" sz="2400" dirty="0" smtClean="0">
                <a:latin typeface="Garamond" panose="02020404030301010803" pitchFamily="18" charset="0"/>
              </a:rPr>
              <a:t>and </a:t>
            </a:r>
            <a:r>
              <a:rPr lang="en-US" altLang="en-US" sz="2400" i="1" dirty="0" smtClean="0">
                <a:latin typeface="Garamond" panose="02020404030301010803" pitchFamily="18" charset="0"/>
              </a:rPr>
              <a:t>Great Depression</a:t>
            </a:r>
            <a:r>
              <a:rPr lang="en-US" altLang="en-US" sz="2400" dirty="0" smtClean="0">
                <a:latin typeface="Garamond" panose="02020404030301010803" pitchFamily="18" charset="0"/>
              </a:rPr>
              <a:t>?</a:t>
            </a:r>
          </a:p>
          <a:p>
            <a:pPr marL="1280160" lvl="3" eaLnBrk="1" fontAlgn="auto" hangingPunct="1">
              <a:lnSpc>
                <a:spcPct val="90000"/>
              </a:lnSpc>
              <a:spcAft>
                <a:spcPts val="0"/>
              </a:spcAft>
              <a:buClr>
                <a:schemeClr val="accent4"/>
              </a:buClr>
              <a:buFont typeface="Arial" pitchFamily="34" charset="0"/>
              <a:buChar char="•"/>
              <a:defRPr/>
            </a:pPr>
            <a:endParaRPr lang="en-US" altLang="en-US" sz="2400" dirty="0" smtClean="0">
              <a:latin typeface="Garamond" panose="02020404030301010803" pitchFamily="18" charset="0"/>
            </a:endParaRPr>
          </a:p>
          <a:p>
            <a:pPr marL="640080" lvl="1" eaLnBrk="1" fontAlgn="auto" hangingPunct="1">
              <a:lnSpc>
                <a:spcPct val="90000"/>
              </a:lnSpc>
              <a:spcAft>
                <a:spcPts val="0"/>
              </a:spcAft>
              <a:buFont typeface="Arial" pitchFamily="34" charset="0"/>
              <a:buChar char="•"/>
              <a:defRPr/>
            </a:pPr>
            <a:endParaRPr lang="en-US" altLang="en-US" sz="2400" i="1" dirty="0" smtClean="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altLang="en-US" sz="3600" smtClean="0">
                <a:solidFill>
                  <a:schemeClr val="accent1">
                    <a:lumMod val="75000"/>
                  </a:schemeClr>
                </a:solidFill>
              </a:rPr>
              <a:t>Economic regulatory policy</a:t>
            </a:r>
          </a:p>
        </p:txBody>
      </p:sp>
      <p:sp>
        <p:nvSpPr>
          <p:cNvPr id="37891" name="Rectangle 3"/>
          <p:cNvSpPr>
            <a:spLocks noGrp="1" noChangeArrowheads="1"/>
          </p:cNvSpPr>
          <p:nvPr>
            <p:ph idx="1"/>
          </p:nvPr>
        </p:nvSpPr>
        <p:spPr/>
        <p:txBody>
          <a:bodyPr/>
          <a:lstStyle/>
          <a:p>
            <a:pPr eaLnBrk="1" hangingPunct="1"/>
            <a:r>
              <a:rPr lang="en-US" altLang="en-US" smtClean="0">
                <a:latin typeface="Garamond" pitchFamily="18" charset="0"/>
                <a:hlinkClick r:id="rId3"/>
              </a:rPr>
              <a:t>A Market Economy</a:t>
            </a:r>
            <a:r>
              <a:rPr lang="en-US" altLang="en-US" smtClean="0">
                <a:latin typeface="Garamond" pitchFamily="18" charset="0"/>
              </a:rPr>
              <a:t> cannot exist without government</a:t>
            </a:r>
            <a:br>
              <a:rPr lang="en-US" altLang="en-US" smtClean="0">
                <a:latin typeface="Garamond" pitchFamily="18" charset="0"/>
              </a:rPr>
            </a:br>
            <a:endParaRPr lang="en-US" altLang="en-US" smtClean="0">
              <a:latin typeface="Garamond" pitchFamily="18" charset="0"/>
            </a:endParaRPr>
          </a:p>
          <a:p>
            <a:pPr lvl="1" eaLnBrk="1" hangingPunct="1"/>
            <a:r>
              <a:rPr lang="en-US" altLang="en-US" smtClean="0">
                <a:latin typeface="Garamond" pitchFamily="18" charset="0"/>
              </a:rPr>
              <a:t>Regulatory Policy/</a:t>
            </a:r>
            <a:r>
              <a:rPr lang="en-US" altLang="en-US" smtClean="0">
                <a:latin typeface="Garamond" pitchFamily="18" charset="0"/>
                <a:hlinkClick r:id="rId3"/>
              </a:rPr>
              <a:t>Government Regulation</a:t>
            </a:r>
            <a:endParaRPr lang="en-US" altLang="en-US" smtClean="0">
              <a:latin typeface="Garamond" pitchFamily="18" charset="0"/>
            </a:endParaRPr>
          </a:p>
          <a:p>
            <a:pPr lvl="2" eaLnBrk="1" hangingPunct="1"/>
            <a:r>
              <a:rPr lang="en-US" altLang="en-US" sz="2200" smtClean="0">
                <a:latin typeface="Garamond" pitchFamily="18" charset="0"/>
              </a:rPr>
              <a:t>Aims to protect economic rights and make procedural guarantees</a:t>
            </a:r>
          </a:p>
          <a:p>
            <a:pPr lvl="2" eaLnBrk="1" hangingPunct="1"/>
            <a:r>
              <a:rPr lang="en-US" altLang="en-US" sz="2200" smtClean="0">
                <a:latin typeface="Garamond" pitchFamily="18" charset="0"/>
              </a:rPr>
              <a:t>The Stimulus Bill passed by Obama sought to improve economy</a:t>
            </a:r>
            <a:br>
              <a:rPr lang="en-US" altLang="en-US" sz="2200" smtClean="0">
                <a:latin typeface="Garamond" pitchFamily="18" charset="0"/>
              </a:rPr>
            </a:br>
            <a:endParaRPr lang="en-US" altLang="en-US" sz="2200" smtClean="0">
              <a:latin typeface="Garamond" pitchFamily="18" charset="0"/>
            </a:endParaRPr>
          </a:p>
          <a:p>
            <a:pPr lvl="1" eaLnBrk="1" hangingPunct="1"/>
            <a:r>
              <a:rPr lang="en-US" altLang="en-US" smtClean="0">
                <a:latin typeface="Garamond" pitchFamily="18" charset="0"/>
              </a:rPr>
              <a:t>Deregulation: the elimination of regulations in order to improve economic efficiency</a:t>
            </a:r>
            <a:br>
              <a:rPr lang="en-US" altLang="en-US" smtClean="0">
                <a:latin typeface="Garamond" pitchFamily="18" charset="0"/>
              </a:rPr>
            </a:br>
            <a:endParaRPr lang="en-US" altLang="en-US" smtClean="0">
              <a:latin typeface="Garamond" pitchFamily="18" charset="0"/>
            </a:endParaRPr>
          </a:p>
          <a:p>
            <a:pPr lvl="1" eaLnBrk="1" hangingPunct="1"/>
            <a:r>
              <a:rPr lang="en-US" altLang="en-US" smtClean="0">
                <a:latin typeface="Garamond" pitchFamily="18" charset="0"/>
              </a:rPr>
              <a:t>What role does this play in business, labor, and trade?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altLang="en-US" sz="3600" smtClean="0">
                <a:solidFill>
                  <a:schemeClr val="accent1">
                    <a:lumMod val="75000"/>
                  </a:schemeClr>
                </a:solidFill>
              </a:rPr>
              <a:t>Regulating business</a:t>
            </a:r>
          </a:p>
        </p:txBody>
      </p:sp>
      <p:sp>
        <p:nvSpPr>
          <p:cNvPr id="38915" name="Rectangle 3"/>
          <p:cNvSpPr>
            <a:spLocks noGrp="1" noChangeArrowheads="1"/>
          </p:cNvSpPr>
          <p:nvPr>
            <p:ph idx="1"/>
          </p:nvPr>
        </p:nvSpPr>
        <p:spPr/>
        <p:txBody>
          <a:bodyPr/>
          <a:lstStyle/>
          <a:p>
            <a:pPr eaLnBrk="1" hangingPunct="1"/>
            <a:r>
              <a:rPr lang="en-US" altLang="en-US" sz="2800" smtClean="0"/>
              <a:t>Controlling monopolies</a:t>
            </a:r>
          </a:p>
          <a:p>
            <a:pPr eaLnBrk="1" hangingPunct="1"/>
            <a:r>
              <a:rPr lang="en-US" altLang="en-US" sz="2800" smtClean="0"/>
              <a:t>Antitrust policies</a:t>
            </a:r>
          </a:p>
          <a:p>
            <a:pPr lvl="1" eaLnBrk="1" hangingPunct="1"/>
            <a:r>
              <a:rPr lang="en-US" altLang="en-US" sz="2400" smtClean="0"/>
              <a:t>Interstate Commerce Act</a:t>
            </a:r>
          </a:p>
          <a:p>
            <a:pPr lvl="1" eaLnBrk="1" hangingPunct="1"/>
            <a:r>
              <a:rPr lang="en-US" altLang="en-US" sz="2400" smtClean="0"/>
              <a:t>Sherman Antitrust Act</a:t>
            </a:r>
          </a:p>
          <a:p>
            <a:pPr lvl="1" eaLnBrk="1" hangingPunct="1"/>
            <a:r>
              <a:rPr lang="en-US" altLang="en-US" sz="2400" smtClean="0"/>
              <a:t>Clayton Act</a:t>
            </a:r>
          </a:p>
          <a:p>
            <a:pPr eaLnBrk="1" hangingPunct="1"/>
            <a:r>
              <a:rPr lang="en-US" altLang="en-US" sz="2800" smtClean="0"/>
              <a:t>The states battle Microsoft</a:t>
            </a:r>
          </a:p>
          <a:p>
            <a:pPr eaLnBrk="1" hangingPunct="1"/>
            <a:r>
              <a:rPr lang="en-US" altLang="en-US" sz="2800" smtClean="0"/>
              <a:t>Recent regulations to mortgage and banking industries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altLang="en-US" sz="3600" smtClean="0">
                <a:solidFill>
                  <a:schemeClr val="accent1">
                    <a:lumMod val="75000"/>
                  </a:schemeClr>
                </a:solidFill>
              </a:rPr>
              <a:t>Regulating labor</a:t>
            </a:r>
          </a:p>
        </p:txBody>
      </p:sp>
      <p:sp>
        <p:nvSpPr>
          <p:cNvPr id="39939" name="Rectangle 3"/>
          <p:cNvSpPr>
            <a:spLocks noGrp="1" noChangeArrowheads="1"/>
          </p:cNvSpPr>
          <p:nvPr>
            <p:ph idx="1"/>
          </p:nvPr>
        </p:nvSpPr>
        <p:spPr/>
        <p:txBody>
          <a:bodyPr/>
          <a:lstStyle/>
          <a:p>
            <a:pPr eaLnBrk="1" hangingPunct="1">
              <a:lnSpc>
                <a:spcPct val="90000"/>
              </a:lnSpc>
            </a:pPr>
            <a:r>
              <a:rPr lang="en-US" altLang="en-US" sz="2800" smtClean="0"/>
              <a:t>Protecting labor</a:t>
            </a:r>
          </a:p>
          <a:p>
            <a:pPr eaLnBrk="1" hangingPunct="1">
              <a:lnSpc>
                <a:spcPct val="90000"/>
              </a:lnSpc>
            </a:pPr>
            <a:endParaRPr lang="en-US" altLang="en-US" smtClean="0"/>
          </a:p>
          <a:p>
            <a:pPr lvl="1" eaLnBrk="1" hangingPunct="1">
              <a:lnSpc>
                <a:spcPct val="90000"/>
              </a:lnSpc>
            </a:pPr>
            <a:r>
              <a:rPr lang="en-US" altLang="en-US" sz="2400" smtClean="0"/>
              <a:t>Fair Labor Standards Act (minimum wage, limited work week, overtime pay)</a:t>
            </a:r>
          </a:p>
          <a:p>
            <a:pPr lvl="1" eaLnBrk="1" hangingPunct="1">
              <a:lnSpc>
                <a:spcPct val="90000"/>
              </a:lnSpc>
            </a:pPr>
            <a:endParaRPr lang="en-US" altLang="en-US" sz="2400" smtClean="0"/>
          </a:p>
          <a:p>
            <a:pPr lvl="1" eaLnBrk="1" hangingPunct="1">
              <a:lnSpc>
                <a:spcPct val="90000"/>
              </a:lnSpc>
            </a:pPr>
            <a:r>
              <a:rPr lang="en-US" altLang="en-US" sz="2400" smtClean="0"/>
              <a:t>Norris-La Guardia Act (elimination of yellow dog contracts)</a:t>
            </a:r>
          </a:p>
          <a:p>
            <a:pPr lvl="1" eaLnBrk="1" hangingPunct="1">
              <a:lnSpc>
                <a:spcPct val="90000"/>
              </a:lnSpc>
            </a:pPr>
            <a:endParaRPr lang="en-US" altLang="en-US" sz="2400" smtClean="0"/>
          </a:p>
          <a:p>
            <a:pPr lvl="1" eaLnBrk="1" hangingPunct="1">
              <a:lnSpc>
                <a:spcPct val="90000"/>
              </a:lnSpc>
            </a:pPr>
            <a:r>
              <a:rPr lang="en-US" altLang="en-US" sz="2400" smtClean="0"/>
              <a:t>Wagner Act (establishment of collective bargaining)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en-US" sz="3600" smtClean="0">
                <a:solidFill>
                  <a:schemeClr val="accent1">
                    <a:lumMod val="75000"/>
                  </a:schemeClr>
                </a:solidFill>
              </a:rPr>
              <a:t>Regulating labor, cont’d.</a:t>
            </a:r>
          </a:p>
        </p:txBody>
      </p:sp>
      <p:sp>
        <p:nvSpPr>
          <p:cNvPr id="40963" name="Rectangle 3"/>
          <p:cNvSpPr>
            <a:spLocks noGrp="1" noChangeArrowheads="1"/>
          </p:cNvSpPr>
          <p:nvPr>
            <p:ph idx="1"/>
          </p:nvPr>
        </p:nvSpPr>
        <p:spPr/>
        <p:txBody>
          <a:bodyPr/>
          <a:lstStyle/>
          <a:p>
            <a:pPr eaLnBrk="1" hangingPunct="1"/>
            <a:r>
              <a:rPr lang="en-US" altLang="en-US" sz="2800" smtClean="0"/>
              <a:t>Repealing labor protection</a:t>
            </a:r>
          </a:p>
          <a:p>
            <a:pPr eaLnBrk="1" hangingPunct="1">
              <a:buFontTx/>
              <a:buNone/>
            </a:pPr>
            <a:endParaRPr lang="en-US" altLang="en-US" sz="2800" smtClean="0"/>
          </a:p>
          <a:p>
            <a:pPr lvl="1" eaLnBrk="1" hangingPunct="1"/>
            <a:r>
              <a:rPr lang="en-US" altLang="en-US" sz="2400" smtClean="0"/>
              <a:t>Taft-Hartley Act </a:t>
            </a:r>
          </a:p>
          <a:p>
            <a:pPr lvl="1" eaLnBrk="1" hangingPunct="1"/>
            <a:endParaRPr lang="en-US" altLang="en-US" sz="2400" smtClean="0"/>
          </a:p>
          <a:p>
            <a:pPr lvl="1" eaLnBrk="1" hangingPunct="1"/>
            <a:r>
              <a:rPr lang="en-US" altLang="en-US" sz="2400" smtClean="0"/>
              <a:t>Republican takeover of Congress in 1994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Barbour_6e_Figure 18.5.jpg"/>
          <p:cNvPicPr>
            <a:picLocks noGrp="1" noChangeAspect="1"/>
          </p:cNvPicPr>
          <p:nvPr isPhoto="1"/>
        </p:nvPicPr>
        <p:blipFill>
          <a:blip r:embed="rId2"/>
          <a:srcRect/>
          <a:stretch>
            <a:fillRect/>
          </a:stretch>
        </p:blipFill>
        <p:spPr bwMode="auto">
          <a:xfrm>
            <a:off x="0" y="1039813"/>
            <a:ext cx="9144000" cy="477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ltLang="en-US" sz="3600" smtClean="0">
                <a:solidFill>
                  <a:schemeClr val="accent1">
                    <a:lumMod val="75000"/>
                  </a:schemeClr>
                </a:solidFill>
              </a:rPr>
              <a:t>Regulating trade</a:t>
            </a:r>
          </a:p>
        </p:txBody>
      </p:sp>
      <p:sp>
        <p:nvSpPr>
          <p:cNvPr id="18435" name="Rectangle 4"/>
          <p:cNvSpPr>
            <a:spLocks noGrp="1" noChangeArrowheads="1"/>
          </p:cNvSpPr>
          <p:nvPr>
            <p:ph sz="half" idx="1"/>
          </p:nvPr>
        </p:nvSpPr>
        <p:spPr>
          <a:xfrm>
            <a:off x="425450" y="1719263"/>
            <a:ext cx="4038600" cy="4406900"/>
          </a:xfrm>
        </p:spPr>
        <p:txBody>
          <a:bodyPr rtlCol="0">
            <a:normAutofit lnSpcReduction="10000"/>
          </a:bodyPr>
          <a:lstStyle/>
          <a:p>
            <a:pPr eaLnBrk="1" fontAlgn="auto" hangingPunct="1">
              <a:spcAft>
                <a:spcPts val="0"/>
              </a:spcAft>
              <a:buFontTx/>
              <a:buNone/>
              <a:defRPr/>
            </a:pPr>
            <a:r>
              <a:rPr lang="en-US" altLang="en-US" i="1" smtClean="0"/>
              <a:t>Protectionism	</a:t>
            </a:r>
            <a:r>
              <a:rPr lang="en-US" altLang="en-US" sz="2400" i="1" smtClean="0"/>
              <a:t>	</a:t>
            </a:r>
          </a:p>
          <a:p>
            <a:pPr eaLnBrk="1" fontAlgn="auto" hangingPunct="1">
              <a:spcBef>
                <a:spcPct val="50000"/>
              </a:spcBef>
              <a:spcAft>
                <a:spcPts val="0"/>
              </a:spcAft>
              <a:buFont typeface="Arial" pitchFamily="34" charset="0"/>
              <a:buChar char="•"/>
              <a:defRPr/>
            </a:pPr>
            <a:r>
              <a:rPr lang="en-US" altLang="en-US" sz="2400" smtClean="0"/>
              <a:t>Imposing trade barriers to make trading conditions favorable to domestic partners</a:t>
            </a:r>
          </a:p>
          <a:p>
            <a:pPr eaLnBrk="1" fontAlgn="auto" hangingPunct="1">
              <a:spcBef>
                <a:spcPct val="50000"/>
              </a:spcBef>
              <a:spcAft>
                <a:spcPts val="0"/>
              </a:spcAft>
              <a:buFont typeface="Arial" pitchFamily="34" charset="0"/>
              <a:buChar char="•"/>
              <a:defRPr/>
            </a:pPr>
            <a:r>
              <a:rPr lang="en-US" altLang="en-US" sz="2400" smtClean="0"/>
              <a:t>Primary U.S. trade policy until the 1930s</a:t>
            </a:r>
          </a:p>
          <a:p>
            <a:pPr eaLnBrk="1" fontAlgn="auto" hangingPunct="1">
              <a:spcBef>
                <a:spcPct val="50000"/>
              </a:spcBef>
              <a:spcAft>
                <a:spcPts val="0"/>
              </a:spcAft>
              <a:buFont typeface="Arial" pitchFamily="34" charset="0"/>
              <a:buChar char="•"/>
              <a:defRPr/>
            </a:pPr>
            <a:r>
              <a:rPr lang="en-US" altLang="en-US" sz="2400" smtClean="0"/>
              <a:t>Supported by labor and many environmental groups</a:t>
            </a:r>
            <a:endParaRPr lang="en-US" altLang="en-US" sz="2400" i="1" smtClean="0"/>
          </a:p>
        </p:txBody>
      </p:sp>
      <p:sp>
        <p:nvSpPr>
          <p:cNvPr id="18436" name="Rectangle 5"/>
          <p:cNvSpPr>
            <a:spLocks noGrp="1" noChangeArrowheads="1"/>
          </p:cNvSpPr>
          <p:nvPr>
            <p:ph sz="half" idx="2"/>
          </p:nvPr>
        </p:nvSpPr>
        <p:spPr>
          <a:xfrm>
            <a:off x="4648200" y="1719263"/>
            <a:ext cx="4038600" cy="4406900"/>
          </a:xfrm>
        </p:spPr>
        <p:txBody>
          <a:bodyPr rtlCol="0">
            <a:normAutofit lnSpcReduction="10000"/>
          </a:bodyPr>
          <a:lstStyle/>
          <a:p>
            <a:pPr eaLnBrk="1" fontAlgn="auto" hangingPunct="1">
              <a:spcAft>
                <a:spcPts val="0"/>
              </a:spcAft>
              <a:buFontTx/>
              <a:buNone/>
              <a:defRPr/>
            </a:pPr>
            <a:r>
              <a:rPr lang="en-US" altLang="en-US" i="1" smtClean="0"/>
              <a:t>Free trade</a:t>
            </a:r>
          </a:p>
          <a:p>
            <a:pPr eaLnBrk="1" fontAlgn="auto" hangingPunct="1">
              <a:spcAft>
                <a:spcPts val="0"/>
              </a:spcAft>
              <a:buFont typeface="Arial" pitchFamily="34" charset="0"/>
              <a:buChar char="•"/>
              <a:defRPr/>
            </a:pPr>
            <a:r>
              <a:rPr lang="en-US" altLang="en-US" sz="2400" smtClean="0"/>
              <a:t>Encouraging open borders between trading partners by eliminating protectionist policies</a:t>
            </a:r>
          </a:p>
          <a:p>
            <a:pPr eaLnBrk="1" fontAlgn="auto" hangingPunct="1">
              <a:spcBef>
                <a:spcPct val="50000"/>
              </a:spcBef>
              <a:spcAft>
                <a:spcPts val="0"/>
              </a:spcAft>
              <a:buFont typeface="Arial" pitchFamily="34" charset="0"/>
              <a:buChar char="•"/>
              <a:defRPr/>
            </a:pPr>
            <a:r>
              <a:rPr lang="en-US" altLang="en-US" sz="2400" smtClean="0"/>
              <a:t>Primary U.S trade policy today</a:t>
            </a:r>
          </a:p>
          <a:p>
            <a:pPr eaLnBrk="1" fontAlgn="auto" hangingPunct="1">
              <a:spcBef>
                <a:spcPct val="50000"/>
              </a:spcBef>
              <a:spcAft>
                <a:spcPts val="0"/>
              </a:spcAft>
              <a:buFont typeface="Arial" pitchFamily="34" charset="0"/>
              <a:buChar char="•"/>
              <a:defRPr/>
            </a:pPr>
            <a:r>
              <a:rPr lang="en-US" altLang="en-US" sz="2400" smtClean="0"/>
              <a:t>Supported by the WTO, many businesses, and many economists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Barbour_6e_Figure 18.6.jpg"/>
          <p:cNvPicPr>
            <a:picLocks noGrp="1" noChangeAspect="1"/>
          </p:cNvPicPr>
          <p:nvPr isPhoto="1"/>
        </p:nvPicPr>
        <p:blipFill>
          <a:blip r:embed="rId2"/>
          <a:srcRect/>
          <a:stretch>
            <a:fillRect/>
          </a:stretch>
        </p:blipFill>
        <p:spPr bwMode="auto">
          <a:xfrm>
            <a:off x="0" y="1182688"/>
            <a:ext cx="9144000" cy="449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 Policy</a:t>
            </a:r>
            <a:endParaRPr lang="en-US" dirty="0"/>
          </a:p>
        </p:txBody>
      </p:sp>
      <p:sp>
        <p:nvSpPr>
          <p:cNvPr id="45059" name="Text Placeholder 2"/>
          <p:cNvSpPr>
            <a:spLocks noGrp="1"/>
          </p:cNvSpPr>
          <p:nvPr>
            <p:ph type="body" idx="1"/>
          </p:nvPr>
        </p:nvSpPr>
        <p:spPr/>
        <p:txBody>
          <a:bodyPr/>
          <a:lstStyle/>
          <a:p>
            <a:r>
              <a:rPr lang="en-US" altLang="en-US" smtClean="0"/>
              <a:t>Medicare</a:t>
            </a:r>
          </a:p>
          <a:p>
            <a:pPr lvl="1"/>
            <a:r>
              <a:rPr lang="en-US" altLang="en-US" smtClean="0"/>
              <a:t>Medicare – The federal government’s health insurance program for the elderly (65+) and disabled</a:t>
            </a:r>
          </a:p>
          <a:p>
            <a:pPr lvl="2"/>
            <a:r>
              <a:rPr lang="en-US" altLang="en-US" smtClean="0">
                <a:hlinkClick r:id="rId3"/>
              </a:rPr>
              <a:t>Part A and B </a:t>
            </a:r>
            <a:endParaRPr lang="en-US" altLang="en-US" smtClean="0"/>
          </a:p>
          <a:p>
            <a:pPr lvl="2"/>
            <a:r>
              <a:rPr lang="en-US" altLang="en-US" smtClean="0">
                <a:hlinkClick r:id="rId4"/>
              </a:rPr>
              <a:t>Part C</a:t>
            </a:r>
            <a:endParaRPr lang="en-US" altLang="en-US" smtClean="0"/>
          </a:p>
          <a:p>
            <a:pPr lvl="2"/>
            <a:r>
              <a:rPr lang="en-US" altLang="en-US" smtClean="0">
                <a:hlinkClick r:id="rId5"/>
              </a:rPr>
              <a:t>Part D</a:t>
            </a:r>
            <a:endParaRPr lang="en-US" altLang="en-US" smtClean="0"/>
          </a:p>
          <a:p>
            <a:pPr lvl="1"/>
            <a:r>
              <a:rPr lang="en-US" altLang="en-US" smtClean="0"/>
              <a:t>Administered by the Department of Health &amp; Human Services</a:t>
            </a:r>
          </a:p>
          <a:p>
            <a:r>
              <a:rPr lang="en-US" altLang="en-US" smtClean="0"/>
              <a:t>Medicaid</a:t>
            </a:r>
          </a:p>
          <a:p>
            <a:pPr lvl="1"/>
            <a:r>
              <a:rPr lang="en-US" altLang="en-US" smtClean="0"/>
              <a:t>Health insurance for the poor and disabled</a:t>
            </a:r>
          </a:p>
          <a:p>
            <a:pPr lvl="2"/>
            <a:r>
              <a:rPr lang="en-US" altLang="en-US" smtClean="0"/>
              <a:t>Recipients must meet eligibility requirements.</a:t>
            </a:r>
          </a:p>
          <a:p>
            <a:pPr lvl="1"/>
            <a:r>
              <a:rPr lang="en-US" altLang="en-US" smtClean="0"/>
              <a:t>Joint venture between the national and state governments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 policy</a:t>
            </a:r>
            <a:endParaRPr lang="en-US" dirty="0"/>
          </a:p>
        </p:txBody>
      </p:sp>
      <p:sp>
        <p:nvSpPr>
          <p:cNvPr id="46083" name="Text Placeholder 2"/>
          <p:cNvSpPr>
            <a:spLocks noGrp="1"/>
          </p:cNvSpPr>
          <p:nvPr>
            <p:ph type="body" idx="1"/>
          </p:nvPr>
        </p:nvSpPr>
        <p:spPr/>
        <p:txBody>
          <a:bodyPr/>
          <a:lstStyle/>
          <a:p>
            <a:r>
              <a:rPr lang="en-US" altLang="en-US" smtClean="0"/>
              <a:t>Patient Protection and Affordable Care Act (2010)</a:t>
            </a:r>
          </a:p>
          <a:p>
            <a:pPr lvl="1"/>
            <a:r>
              <a:rPr lang="en-US" altLang="en-US" smtClean="0">
                <a:hlinkClick r:id="rId3"/>
              </a:rPr>
              <a:t>Overview</a:t>
            </a:r>
            <a:endParaRPr lang="en-US" altLang="en-US" smtClean="0"/>
          </a:p>
          <a:p>
            <a:pPr lvl="1"/>
            <a:r>
              <a:rPr lang="en-US" altLang="en-US" smtClean="0"/>
              <a:t>Goal: Ensure Nearly All Americans Access to Health Coverage</a:t>
            </a:r>
          </a:p>
          <a:p>
            <a:pPr lvl="1"/>
            <a:r>
              <a:rPr lang="en-US" altLang="en-US" smtClean="0"/>
              <a:t>Major Provisions</a:t>
            </a:r>
          </a:p>
          <a:p>
            <a:pPr lvl="2"/>
            <a:r>
              <a:rPr lang="en-US" altLang="en-US" smtClean="0"/>
              <a:t>Government-run exchanges</a:t>
            </a:r>
          </a:p>
          <a:p>
            <a:pPr lvl="2"/>
            <a:r>
              <a:rPr lang="en-US" altLang="en-US" smtClean="0"/>
              <a:t>Individual mandate</a:t>
            </a:r>
          </a:p>
          <a:p>
            <a:pPr lvl="1"/>
            <a:r>
              <a:rPr lang="en-US" altLang="en-US" smtClean="0"/>
              <a:t>States Have Challenged the Program.</a:t>
            </a:r>
          </a:p>
          <a:p>
            <a:pPr lvl="1"/>
            <a:r>
              <a:rPr lang="en-US" altLang="en-US" smtClean="0"/>
              <a:t>Republicans Vow to “Repeal and Replace.”</a:t>
            </a:r>
          </a:p>
          <a:p>
            <a:pPr lvl="1"/>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 Policy</a:t>
            </a:r>
            <a:endParaRPr lang="en-US" dirty="0"/>
          </a:p>
        </p:txBody>
      </p:sp>
      <p:sp>
        <p:nvSpPr>
          <p:cNvPr id="47107" name="Text Placeholder 2"/>
          <p:cNvSpPr>
            <a:spLocks noGrp="1"/>
          </p:cNvSpPr>
          <p:nvPr>
            <p:ph type="body" idx="1"/>
          </p:nvPr>
        </p:nvSpPr>
        <p:spPr/>
        <p:txBody>
          <a:bodyPr/>
          <a:lstStyle/>
          <a:p>
            <a:r>
              <a:rPr lang="en-US" altLang="en-US" smtClean="0"/>
              <a:t>Public Health</a:t>
            </a:r>
          </a:p>
          <a:p>
            <a:pPr lvl="1"/>
            <a:r>
              <a:rPr lang="en-US" altLang="en-US" smtClean="0"/>
              <a:t>Tools to Protect Public Health</a:t>
            </a:r>
          </a:p>
          <a:p>
            <a:pPr lvl="2"/>
            <a:r>
              <a:rPr lang="en-US" altLang="en-US" smtClean="0"/>
              <a:t>Immunizations, education, advertisements, regulations</a:t>
            </a:r>
          </a:p>
          <a:p>
            <a:pPr lvl="1"/>
            <a:r>
              <a:rPr lang="en-US" altLang="en-US" smtClean="0"/>
              <a:t>Medical Research</a:t>
            </a:r>
          </a:p>
          <a:p>
            <a:pPr lvl="2"/>
            <a:r>
              <a:rPr lang="en-US" altLang="en-US" smtClean="0"/>
              <a:t>National Institutes of Health</a:t>
            </a:r>
          </a:p>
          <a:p>
            <a:pPr lvl="1"/>
            <a:r>
              <a:rPr lang="en-US" altLang="en-US" smtClean="0"/>
              <a:t>Health Threats Related to the </a:t>
            </a:r>
            <a:br>
              <a:rPr lang="en-US" altLang="en-US" smtClean="0"/>
            </a:br>
            <a:r>
              <a:rPr lang="en-US" altLang="en-US" smtClean="0"/>
              <a:t>Environment</a:t>
            </a:r>
          </a:p>
          <a:p>
            <a:pPr lvl="2"/>
            <a:r>
              <a:rPr lang="en-US" altLang="en-US" smtClean="0"/>
              <a:t>Air and water pollution</a:t>
            </a:r>
          </a:p>
          <a:p>
            <a:pPr lvl="2"/>
            <a:r>
              <a:rPr lang="en-US" altLang="en-US" smtClean="0"/>
              <a:t>Lead poisoning</a:t>
            </a:r>
          </a:p>
          <a:p>
            <a:pPr lvl="1"/>
            <a:endParaRPr lang="en-US" altLang="en-US" smtClean="0"/>
          </a:p>
        </p:txBody>
      </p:sp>
      <p:pic>
        <p:nvPicPr>
          <p:cNvPr id="47108" name="Picture 4"/>
          <p:cNvPicPr>
            <a:picLocks noChangeAspect="1" noChangeArrowheads="1"/>
          </p:cNvPicPr>
          <p:nvPr/>
        </p:nvPicPr>
        <p:blipFill>
          <a:blip r:embed="rId3"/>
          <a:srcRect/>
          <a:stretch>
            <a:fillRect/>
          </a:stretch>
        </p:blipFill>
        <p:spPr bwMode="auto">
          <a:xfrm>
            <a:off x="5210175" y="3886200"/>
            <a:ext cx="3352800" cy="2335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600" dirty="0" smtClean="0">
                <a:solidFill>
                  <a:schemeClr val="accent1">
                    <a:lumMod val="75000"/>
                  </a:schemeClr>
                </a:solidFill>
              </a:rPr>
              <a:t>A beginner’s guide to</a:t>
            </a:r>
            <a:br>
              <a:rPr lang="en-US" altLang="en-US" sz="3600" dirty="0" smtClean="0">
                <a:solidFill>
                  <a:schemeClr val="accent1">
                    <a:lumMod val="75000"/>
                  </a:schemeClr>
                </a:solidFill>
              </a:rPr>
            </a:br>
            <a:r>
              <a:rPr lang="en-US" altLang="en-US" sz="3600" dirty="0" smtClean="0">
                <a:solidFill>
                  <a:schemeClr val="accent1">
                    <a:lumMod val="75000"/>
                  </a:schemeClr>
                </a:solidFill>
              </a:rPr>
              <a:t>understanding the economy</a:t>
            </a:r>
          </a:p>
        </p:txBody>
      </p:sp>
      <p:sp>
        <p:nvSpPr>
          <p:cNvPr id="11267" name="Rectangle 3"/>
          <p:cNvSpPr>
            <a:spLocks noGrp="1" noChangeArrowheads="1"/>
          </p:cNvSpPr>
          <p:nvPr>
            <p:ph idx="1"/>
          </p:nvPr>
        </p:nvSpPr>
        <p:spPr/>
        <p:txBody>
          <a:bodyPr/>
          <a:lstStyle/>
          <a:p>
            <a:pPr eaLnBrk="1" hangingPunct="1">
              <a:lnSpc>
                <a:spcPct val="90000"/>
              </a:lnSpc>
            </a:pPr>
            <a:r>
              <a:rPr lang="en-US" altLang="en-US" sz="2800" smtClean="0"/>
              <a:t>The laws of supply and demand</a:t>
            </a:r>
          </a:p>
          <a:p>
            <a:pPr lvl="1" eaLnBrk="1" hangingPunct="1">
              <a:lnSpc>
                <a:spcPct val="90000"/>
              </a:lnSpc>
            </a:pPr>
            <a:r>
              <a:rPr lang="en-US" altLang="en-US" sz="2400" smtClean="0"/>
              <a:t>Basic principles that regulate the economic market and influence the price of a good</a:t>
            </a:r>
            <a:br>
              <a:rPr lang="en-US" altLang="en-US" sz="2400" smtClean="0"/>
            </a:br>
            <a:endParaRPr lang="en-US" altLang="en-US" sz="2400" smtClean="0"/>
          </a:p>
          <a:p>
            <a:pPr lvl="1" eaLnBrk="1" hangingPunct="1">
              <a:lnSpc>
                <a:spcPct val="90000"/>
              </a:lnSpc>
            </a:pPr>
            <a:r>
              <a:rPr lang="en-US" altLang="en-US" sz="2400" smtClean="0"/>
              <a:t>The Impact of Price:</a:t>
            </a:r>
          </a:p>
          <a:p>
            <a:pPr lvl="2" eaLnBrk="1" hangingPunct="1">
              <a:lnSpc>
                <a:spcPct val="90000"/>
              </a:lnSpc>
            </a:pPr>
            <a:r>
              <a:rPr lang="en-US" altLang="en-US" sz="2000" smtClean="0"/>
              <a:t>Prices rise as demand rises. Prices fall as demand falls. </a:t>
            </a:r>
          </a:p>
          <a:p>
            <a:pPr lvl="2" eaLnBrk="1" hangingPunct="1">
              <a:lnSpc>
                <a:spcPct val="90000"/>
              </a:lnSpc>
            </a:pPr>
            <a:r>
              <a:rPr lang="en-US" altLang="en-US" sz="2000" smtClean="0"/>
              <a:t>Prices fall as supply rises. Prices rise as supply falls.</a:t>
            </a:r>
            <a:r>
              <a:rPr lang="en-US" altLang="en-US" sz="2400" smtClean="0"/>
              <a:t/>
            </a:r>
            <a:br>
              <a:rPr lang="en-US" altLang="en-US" sz="2400" smtClean="0"/>
            </a:br>
            <a:endParaRPr lang="en-US" altLang="en-US" sz="2400" smtClean="0"/>
          </a:p>
          <a:p>
            <a:pPr eaLnBrk="1" hangingPunct="1">
              <a:lnSpc>
                <a:spcPct val="90000"/>
              </a:lnSpc>
            </a:pPr>
            <a:r>
              <a:rPr lang="en-US" altLang="en-US" sz="2800" smtClean="0"/>
              <a:t>Gross domestic product</a:t>
            </a:r>
          </a:p>
          <a:p>
            <a:pPr lvl="2" eaLnBrk="1" hangingPunct="1">
              <a:lnSpc>
                <a:spcPct val="90000"/>
              </a:lnSpc>
            </a:pPr>
            <a:r>
              <a:rPr lang="en-US" altLang="en-US" sz="2200" smtClean="0"/>
              <a:t>Total market value of all goods and services produced by everyone in a country during one year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Education policy</a:t>
            </a:r>
            <a:endParaRPr lang="en-US" dirty="0"/>
          </a:p>
        </p:txBody>
      </p:sp>
      <p:sp>
        <p:nvSpPr>
          <p:cNvPr id="48131" name="Text Placeholder 2"/>
          <p:cNvSpPr>
            <a:spLocks noGrp="1"/>
          </p:cNvSpPr>
          <p:nvPr>
            <p:ph type="body" idx="1"/>
          </p:nvPr>
        </p:nvSpPr>
        <p:spPr/>
        <p:txBody>
          <a:bodyPr/>
          <a:lstStyle/>
          <a:p>
            <a:r>
              <a:rPr lang="en-US" altLang="en-US" smtClean="0"/>
              <a:t>No Child Left Behind Act (2002)</a:t>
            </a:r>
          </a:p>
          <a:p>
            <a:pPr lvl="1"/>
            <a:r>
              <a:rPr lang="en-US" altLang="en-US" smtClean="0"/>
              <a:t>Greater federal control over education policy</a:t>
            </a:r>
          </a:p>
          <a:p>
            <a:pPr lvl="1"/>
            <a:r>
              <a:rPr lang="en-US" altLang="en-US" smtClean="0"/>
              <a:t>High standards and measurable goals</a:t>
            </a:r>
          </a:p>
          <a:p>
            <a:pPr lvl="1"/>
            <a:r>
              <a:rPr lang="en-US" altLang="en-US" smtClean="0"/>
              <a:t>Became unpopular over time</a:t>
            </a:r>
          </a:p>
          <a:p>
            <a:r>
              <a:rPr lang="en-US" altLang="en-US" smtClean="0"/>
              <a:t>Every Student Succeeds Act (2015)</a:t>
            </a:r>
          </a:p>
          <a:p>
            <a:pPr lvl="1"/>
            <a:r>
              <a:rPr lang="en-US" altLang="en-US" smtClean="0"/>
              <a:t>Returned control to the states</a:t>
            </a:r>
          </a:p>
          <a:p>
            <a:pPr lvl="1"/>
            <a:r>
              <a:rPr lang="en-US" altLang="en-US" smtClean="0"/>
              <a:t>Withdrew federal support for the Common Core</a:t>
            </a:r>
          </a:p>
          <a:p>
            <a:r>
              <a:rPr lang="en-US" altLang="en-US" smtClean="0"/>
              <a:t>School Choice</a:t>
            </a:r>
          </a:p>
          <a:p>
            <a:pPr lvl="1"/>
            <a:r>
              <a:rPr lang="en-US" altLang="en-US" smtClean="0"/>
              <a:t>Vouchers</a:t>
            </a:r>
          </a:p>
          <a:p>
            <a:pPr lvl="1"/>
            <a:r>
              <a:rPr lang="en-US" altLang="en-US" smtClean="0"/>
              <a:t>Charter schools</a:t>
            </a:r>
          </a:p>
          <a:p>
            <a:pPr lvl="1"/>
            <a:endParaRPr lang="en-US"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Education policy</a:t>
            </a:r>
            <a:endParaRPr lang="en-US" dirty="0"/>
          </a:p>
        </p:txBody>
      </p:sp>
      <p:sp>
        <p:nvSpPr>
          <p:cNvPr id="49155" name="Text Placeholder 2"/>
          <p:cNvSpPr>
            <a:spLocks noGrp="1"/>
          </p:cNvSpPr>
          <p:nvPr>
            <p:ph type="body" idx="1"/>
          </p:nvPr>
        </p:nvSpPr>
        <p:spPr/>
        <p:txBody>
          <a:bodyPr/>
          <a:lstStyle/>
          <a:p>
            <a:r>
              <a:rPr lang="en-US" altLang="en-US" sz="2800" smtClean="0"/>
              <a:t>Higher Education</a:t>
            </a:r>
          </a:p>
          <a:p>
            <a:pPr lvl="1"/>
            <a:r>
              <a:rPr lang="en-US" altLang="en-US" sz="2400" smtClean="0"/>
              <a:t>Research grants</a:t>
            </a:r>
          </a:p>
          <a:p>
            <a:pPr lvl="1"/>
            <a:r>
              <a:rPr lang="en-US" altLang="en-US" sz="2400" smtClean="0"/>
              <a:t>Military academies</a:t>
            </a:r>
          </a:p>
          <a:p>
            <a:pPr lvl="1"/>
            <a:r>
              <a:rPr lang="en-US" altLang="en-US" sz="2400" smtClean="0"/>
              <a:t>Improving access to affordable higher education</a:t>
            </a:r>
          </a:p>
          <a:p>
            <a:pPr lvl="2"/>
            <a:r>
              <a:rPr lang="en-US" altLang="en-US" sz="2000" smtClean="0"/>
              <a:t>Federal Direct Student Loan Program</a:t>
            </a:r>
          </a:p>
          <a:p>
            <a:pPr lvl="2"/>
            <a:r>
              <a:rPr lang="en-US" altLang="en-US" sz="2000" smtClean="0"/>
              <a:t>College Work Study</a:t>
            </a:r>
          </a:p>
          <a:p>
            <a:pPr lvl="2"/>
            <a:r>
              <a:rPr lang="en-US" altLang="en-US" sz="2000" smtClean="0"/>
              <a:t>Pay As You Earn loan repayment plans (2015)</a:t>
            </a:r>
          </a:p>
          <a:p>
            <a:pPr lvl="3"/>
            <a:r>
              <a:rPr lang="en-US" altLang="en-US" sz="1800" smtClean="0"/>
              <a:t>Cap repayments at 10% of income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96963"/>
          </a:xfrm>
        </p:spPr>
        <p:txBody>
          <a:bodyPr/>
          <a:lstStyle/>
          <a:p>
            <a:pPr>
              <a:defRPr/>
            </a:pPr>
            <a:r>
              <a:rPr lang="en-US" dirty="0" smtClean="0"/>
              <a:t>Education policy</a:t>
            </a:r>
            <a:endParaRPr lang="en-US" dirty="0"/>
          </a:p>
        </p:txBody>
      </p:sp>
      <p:pic>
        <p:nvPicPr>
          <p:cNvPr id="50179" name="Picture 2" descr="Photo shows a women's basketball game in action."/>
          <p:cNvPicPr>
            <a:picLocks noChangeAspect="1"/>
          </p:cNvPicPr>
          <p:nvPr/>
        </p:nvPicPr>
        <p:blipFill>
          <a:blip r:embed="rId3"/>
          <a:srcRect/>
          <a:stretch>
            <a:fillRect/>
          </a:stretch>
        </p:blipFill>
        <p:spPr bwMode="auto">
          <a:xfrm>
            <a:off x="1143000" y="1701800"/>
            <a:ext cx="6515100" cy="470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social welfare policy</a:t>
            </a:r>
            <a:endParaRPr lang="en-US" dirty="0"/>
          </a:p>
        </p:txBody>
      </p:sp>
      <p:sp>
        <p:nvSpPr>
          <p:cNvPr id="53251" name="Text Placeholder 2"/>
          <p:cNvSpPr>
            <a:spLocks noGrp="1"/>
          </p:cNvSpPr>
          <p:nvPr>
            <p:ph type="body" idx="1"/>
          </p:nvPr>
        </p:nvSpPr>
        <p:spPr/>
        <p:txBody>
          <a:bodyPr/>
          <a:lstStyle/>
          <a:p>
            <a:pPr>
              <a:defRPr/>
            </a:pPr>
            <a:r>
              <a:rPr lang="en-US" altLang="en-US" sz="2800" dirty="0" smtClean="0"/>
              <a:t>Social Security Act (1935)</a:t>
            </a:r>
          </a:p>
          <a:p>
            <a:pPr lvl="1">
              <a:defRPr/>
            </a:pPr>
            <a:r>
              <a:rPr lang="en-US" altLang="en-US" sz="2400" dirty="0" smtClean="0"/>
              <a:t>Beginning of permanent U.S. welfare state </a:t>
            </a:r>
          </a:p>
          <a:p>
            <a:pPr lvl="1">
              <a:defRPr/>
            </a:pPr>
            <a:r>
              <a:rPr lang="en-US" altLang="en-US" sz="2400" dirty="0" smtClean="0"/>
              <a:t>Three major components</a:t>
            </a:r>
          </a:p>
          <a:p>
            <a:pPr lvl="2">
              <a:defRPr/>
            </a:pPr>
            <a:r>
              <a:rPr lang="en-US" altLang="en-US" sz="2000" dirty="0" smtClean="0"/>
              <a:t>Old-age insurance (Social Security)</a:t>
            </a:r>
          </a:p>
          <a:p>
            <a:pPr lvl="2">
              <a:defRPr/>
            </a:pPr>
            <a:r>
              <a:rPr lang="en-US" altLang="en-US" sz="2000" dirty="0" smtClean="0"/>
              <a:t>Public assistance for the needy, blind, and families with dependent children (known as SSI)</a:t>
            </a:r>
          </a:p>
          <a:p>
            <a:pPr lvl="2">
              <a:defRPr/>
            </a:pPr>
            <a:r>
              <a:rPr lang="en-US" altLang="en-US" sz="2000" dirty="0" smtClean="0"/>
              <a:t>Unemployment insurance and compensation</a:t>
            </a:r>
          </a:p>
          <a:p>
            <a:pPr lvl="1">
              <a:defRPr/>
            </a:pPr>
            <a:r>
              <a:rPr lang="en-US" altLang="en-US" sz="2400" dirty="0" smtClean="0"/>
              <a:t>One of the most successful government programs</a:t>
            </a:r>
          </a:p>
          <a:p>
            <a:pPr lvl="1">
              <a:defRPr/>
            </a:pPr>
            <a:r>
              <a:rPr lang="en-US" altLang="en-US" dirty="0" smtClean="0"/>
              <a:t>AP Essay: 2006 #2: </a:t>
            </a:r>
            <a:r>
              <a:rPr lang="en-US" altLang="en-US" dirty="0" smtClean="0">
                <a:hlinkClick r:id="rId3"/>
              </a:rPr>
              <a:t>Essay Question</a:t>
            </a:r>
            <a:r>
              <a:rPr lang="en-US" altLang="en-US" dirty="0"/>
              <a:t> </a:t>
            </a:r>
            <a:r>
              <a:rPr lang="en-US" altLang="en-US" dirty="0" smtClean="0"/>
              <a:t>and </a:t>
            </a:r>
            <a:r>
              <a:rPr lang="en-US" altLang="en-US" dirty="0" smtClean="0">
                <a:hlinkClick r:id="rId4"/>
              </a:rPr>
              <a:t>Rubric</a:t>
            </a:r>
            <a:endParaRPr lang="en-US" altLang="en-US" dirty="0" smtClean="0"/>
          </a:p>
          <a:p>
            <a:pPr marL="411163" lvl="1" indent="0">
              <a:buFont typeface="Arial" charset="0"/>
              <a:buNone/>
              <a:defRPr/>
            </a:pPr>
            <a:r>
              <a:rPr lang="en-US" altLang="en-US" sz="2400" dirty="0" smtClean="0"/>
              <a:t>	</a:t>
            </a:r>
          </a:p>
          <a:p>
            <a:pPr lvl="2">
              <a:defRPr/>
            </a:pPr>
            <a:endParaRPr lang="en-US" altLang="en-US" sz="2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defRPr/>
            </a:pPr>
            <a:r>
              <a:rPr lang="en-US" sz="3600" dirty="0" smtClean="0"/>
              <a:t>Social Welfare (Today) </a:t>
            </a:r>
            <a:endParaRPr lang="en-US" sz="3600" dirty="0"/>
          </a:p>
        </p:txBody>
      </p:sp>
      <p:sp>
        <p:nvSpPr>
          <p:cNvPr id="52227" name="Text Placeholder 2"/>
          <p:cNvSpPr>
            <a:spLocks noGrp="1"/>
          </p:cNvSpPr>
          <p:nvPr>
            <p:ph type="body" idx="1"/>
          </p:nvPr>
        </p:nvSpPr>
        <p:spPr>
          <a:xfrm>
            <a:off x="457200" y="1752600"/>
            <a:ext cx="8229600" cy="4906963"/>
          </a:xfrm>
        </p:spPr>
        <p:txBody>
          <a:bodyPr/>
          <a:lstStyle/>
          <a:p>
            <a:r>
              <a:rPr lang="en-US" altLang="en-US" smtClean="0"/>
              <a:t>Entitlement Programs</a:t>
            </a:r>
          </a:p>
          <a:p>
            <a:pPr lvl="1"/>
            <a:r>
              <a:rPr lang="en-US" altLang="en-US" smtClean="0"/>
              <a:t>Non</a:t>
            </a:r>
            <a:r>
              <a:rPr lang="en-US" altLang="en-US" smtClean="0">
                <a:latin typeface="Times New Roman" pitchFamily="18" charset="0"/>
                <a:cs typeface="Times New Roman" pitchFamily="18" charset="0"/>
              </a:rPr>
              <a:t>–</a:t>
            </a:r>
            <a:r>
              <a:rPr lang="en-US" altLang="en-US" smtClean="0"/>
              <a:t>means-tested</a:t>
            </a:r>
          </a:p>
          <a:p>
            <a:pPr lvl="1"/>
            <a:r>
              <a:rPr lang="en-US" altLang="en-US" smtClean="0"/>
              <a:t>Means-tested</a:t>
            </a:r>
          </a:p>
          <a:p>
            <a:r>
              <a:rPr lang="en-US" altLang="en-US" smtClean="0"/>
              <a:t>Old Age, Survivors, and Disability Insurance</a:t>
            </a:r>
          </a:p>
          <a:p>
            <a:pPr lvl="1"/>
            <a:r>
              <a:rPr lang="en-US" altLang="en-US" smtClean="0"/>
              <a:t>Most employees covered by Social Security</a:t>
            </a:r>
          </a:p>
          <a:p>
            <a:pPr lvl="1"/>
            <a:r>
              <a:rPr lang="en-US" altLang="en-US" smtClean="0"/>
              <a:t>Current workers fund benefits for retirees.</a:t>
            </a:r>
          </a:p>
          <a:p>
            <a:r>
              <a:rPr lang="en-US" altLang="en-US" smtClean="0"/>
              <a:t>Unemployment Insurance</a:t>
            </a:r>
          </a:p>
          <a:p>
            <a:pPr lvl="1"/>
            <a:r>
              <a:rPr lang="en-US" altLang="en-US" smtClean="0"/>
              <a:t>Covers people who lose their jobs through no fault of their own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Unemployment Rates (by state)</a:t>
            </a:r>
            <a:endParaRPr lang="en-US" dirty="0"/>
          </a:p>
        </p:txBody>
      </p:sp>
      <p:pic>
        <p:nvPicPr>
          <p:cNvPr id="53251" name="Picture 2" descr="The U.S. map shows states categorzed by unemployment rate, as follows:&#10;2% to 2.9%:&#10;New Hampshire: 26&#10;South Dakota: 26&#10;3% to 3.9%&#10;Idaho: 26&#10;Utah: 26&#10;Colorado: 26&#10;Nebraska: 26&#10;Iowa: 26&#10;Minnesota: 26&#10;Maine: 26&#10;4% to 4.9%&#10;Hawaii: 26&#10;Texas: 26&#10;Oklahoma: 26&#10;Arkansas: 20&#10;Kansas: 16&#10;Missouri: 16&#10;Tennessee: 26&#10;Virginia: 26&#10;New York: 26&#10;New Jersey: 26&#10;Massachusetts: 30&#10;Michigan: 20&#10;Wisconsin: 26&#10;Montana: 28&#10;Oregon: 26&#10;5% to 5.9%&#10;Florida:12&#10;Georgia: 14&#10;South Carolina: 20&#10;North Carolina: 13&#10;Pennsylvania: 26&#10;Connecticut: 26&#10;Ohio: 26&#10;Indiana: 26&#10;Kentucky: 26&#10;Washington: 26&#10;California: 26&#10;Nevada: 26&#10;Arizona: 26&#10;Wyoming: 26&#10;6% to 6.9%&#10;New Mexico: 26&#10;Louisiana: 26&#10;Alabama: 26&#10;Mississippi: 26&#10;West Virginia: 26&#10;Illinois: 26&#10;Alaska: 26"/>
          <p:cNvPicPr>
            <a:picLocks noChangeAspect="1"/>
          </p:cNvPicPr>
          <p:nvPr/>
        </p:nvPicPr>
        <p:blipFill>
          <a:blip r:embed="rId2"/>
          <a:srcRect/>
          <a:stretch>
            <a:fillRect/>
          </a:stretch>
        </p:blipFill>
        <p:spPr bwMode="auto">
          <a:xfrm>
            <a:off x="954088" y="1600200"/>
            <a:ext cx="7235825" cy="412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Social Welfare (Today) </a:t>
            </a:r>
            <a:endParaRPr lang="en-US" sz="3200" dirty="0"/>
          </a:p>
        </p:txBody>
      </p:sp>
      <p:sp>
        <p:nvSpPr>
          <p:cNvPr id="54275" name="Text Placeholder 2"/>
          <p:cNvSpPr>
            <a:spLocks noGrp="1"/>
          </p:cNvSpPr>
          <p:nvPr>
            <p:ph type="body" idx="1"/>
          </p:nvPr>
        </p:nvSpPr>
        <p:spPr/>
        <p:txBody>
          <a:bodyPr/>
          <a:lstStyle/>
          <a:p>
            <a:r>
              <a:rPr lang="en-US" altLang="en-US" smtClean="0"/>
              <a:t>Supplemental Security Income</a:t>
            </a:r>
          </a:p>
          <a:p>
            <a:pPr lvl="1"/>
            <a:r>
              <a:rPr lang="en-US" altLang="en-US" smtClean="0"/>
              <a:t>Covers needy elderly and disabled citizens</a:t>
            </a:r>
          </a:p>
          <a:p>
            <a:r>
              <a:rPr lang="en-US" altLang="en-US" smtClean="0"/>
              <a:t>Family and Child Support</a:t>
            </a:r>
          </a:p>
          <a:p>
            <a:pPr lvl="1"/>
            <a:r>
              <a:rPr lang="en-US" altLang="en-US" smtClean="0"/>
              <a:t>Aid to Families with Dependent Children</a:t>
            </a:r>
          </a:p>
          <a:p>
            <a:pPr lvl="1"/>
            <a:r>
              <a:rPr lang="en-US" altLang="en-US" smtClean="0"/>
              <a:t>Temporary Assistance for Needy Families</a:t>
            </a:r>
          </a:p>
          <a:p>
            <a:r>
              <a:rPr lang="en-US" altLang="en-US" smtClean="0"/>
              <a:t>Supplemental Nutrition Assistance Program</a:t>
            </a:r>
          </a:p>
          <a:p>
            <a:pPr lvl="1"/>
            <a:r>
              <a:rPr lang="en-US" altLang="en-US" smtClean="0"/>
              <a:t>Food assistance for the poor</a:t>
            </a:r>
          </a:p>
          <a:p>
            <a:endParaRPr lang="en-US"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Ongoing Challenges in Social </a:t>
            </a:r>
            <a:br>
              <a:rPr lang="en-US" sz="2800" dirty="0" smtClean="0"/>
            </a:br>
            <a:r>
              <a:rPr lang="en-US" sz="2800" dirty="0" smtClean="0"/>
              <a:t>and Economic Policy Making</a:t>
            </a:r>
            <a:endParaRPr lang="en-US" sz="2800" dirty="0"/>
          </a:p>
        </p:txBody>
      </p:sp>
      <p:sp>
        <p:nvSpPr>
          <p:cNvPr id="55299" name="Text Placeholder 2"/>
          <p:cNvSpPr>
            <a:spLocks noGrp="1"/>
          </p:cNvSpPr>
          <p:nvPr>
            <p:ph type="body" idx="1"/>
          </p:nvPr>
        </p:nvSpPr>
        <p:spPr/>
        <p:txBody>
          <a:bodyPr/>
          <a:lstStyle/>
          <a:p>
            <a:r>
              <a:rPr lang="en-US" altLang="en-US" smtClean="0"/>
              <a:t>Agenda Setting </a:t>
            </a:r>
          </a:p>
          <a:p>
            <a:pPr lvl="1"/>
            <a:r>
              <a:rPr lang="en-US" altLang="en-US" smtClean="0"/>
              <a:t>Opportunities are rare.</a:t>
            </a:r>
          </a:p>
          <a:p>
            <a:r>
              <a:rPr lang="en-US" altLang="en-US" smtClean="0"/>
              <a:t>Policy Adoption</a:t>
            </a:r>
          </a:p>
          <a:p>
            <a:pPr lvl="1"/>
            <a:r>
              <a:rPr lang="en-US" altLang="en-US" smtClean="0"/>
              <a:t>Incrementalism </a:t>
            </a:r>
          </a:p>
          <a:p>
            <a:r>
              <a:rPr lang="en-US" altLang="en-US" smtClean="0"/>
              <a:t>Implementation</a:t>
            </a:r>
          </a:p>
          <a:p>
            <a:pPr lvl="1"/>
            <a:r>
              <a:rPr lang="en-US" altLang="en-US" smtClean="0"/>
              <a:t>Policies change shape as they are carried out.</a:t>
            </a:r>
          </a:p>
          <a:p>
            <a:pPr lvl="1"/>
            <a:r>
              <a:rPr lang="en-US" altLang="en-US" smtClean="0"/>
              <a:t>Policies subject to challenge</a:t>
            </a:r>
          </a:p>
          <a:p>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07988"/>
            <a:ext cx="8261350" cy="1039812"/>
          </a:xfrm>
        </p:spPr>
        <p:txBody>
          <a:bodyPr>
            <a:normAutofit fontScale="90000"/>
          </a:bodyPr>
          <a:lstStyle/>
          <a:p>
            <a:pPr>
              <a:defRPr/>
            </a:pPr>
            <a:r>
              <a:rPr lang="en-US" dirty="0" smtClean="0"/>
              <a:t>Factors that impact supply and demand</a:t>
            </a:r>
            <a:endParaRPr lang="en-US" dirty="0"/>
          </a:p>
        </p:txBody>
      </p:sp>
      <p:sp>
        <p:nvSpPr>
          <p:cNvPr id="12291" name="Text Placeholder 3"/>
          <p:cNvSpPr>
            <a:spLocks noGrp="1"/>
          </p:cNvSpPr>
          <p:nvPr>
            <p:ph type="body" idx="1"/>
          </p:nvPr>
        </p:nvSpPr>
        <p:spPr>
          <a:xfrm>
            <a:off x="425450" y="1722438"/>
            <a:ext cx="4040188" cy="639762"/>
          </a:xfrm>
        </p:spPr>
        <p:txBody>
          <a:bodyPr/>
          <a:lstStyle/>
          <a:p>
            <a:r>
              <a:rPr lang="en-US" altLang="en-US" smtClean="0"/>
              <a:t>Supply</a:t>
            </a:r>
          </a:p>
        </p:txBody>
      </p:sp>
      <p:sp>
        <p:nvSpPr>
          <p:cNvPr id="5" name="Content Placeholder 4"/>
          <p:cNvSpPr>
            <a:spLocks noGrp="1"/>
          </p:cNvSpPr>
          <p:nvPr>
            <p:ph sz="half" idx="2"/>
          </p:nvPr>
        </p:nvSpPr>
        <p:spPr>
          <a:xfrm>
            <a:off x="425450" y="2438400"/>
            <a:ext cx="4040188" cy="3687763"/>
          </a:xfrm>
        </p:spPr>
        <p:txBody>
          <a:bodyPr/>
          <a:lstStyle/>
          <a:p>
            <a:pPr>
              <a:defRPr/>
            </a:pPr>
            <a:r>
              <a:rPr lang="en-US" dirty="0" smtClean="0"/>
              <a:t>Changes in the cost of resources</a:t>
            </a:r>
          </a:p>
          <a:p>
            <a:pPr>
              <a:defRPr/>
            </a:pPr>
            <a:r>
              <a:rPr lang="en-US" dirty="0" smtClean="0"/>
              <a:t>Productivity</a:t>
            </a:r>
          </a:p>
          <a:p>
            <a:pPr>
              <a:defRPr/>
            </a:pPr>
            <a:r>
              <a:rPr lang="en-US" dirty="0" smtClean="0"/>
              <a:t>Technology</a:t>
            </a:r>
          </a:p>
          <a:p>
            <a:pPr>
              <a:defRPr/>
            </a:pPr>
            <a:r>
              <a:rPr lang="en-US" dirty="0" smtClean="0"/>
              <a:t>Changes in government policies</a:t>
            </a:r>
          </a:p>
          <a:p>
            <a:pPr>
              <a:defRPr/>
            </a:pPr>
            <a:r>
              <a:rPr lang="en-US" dirty="0" smtClean="0"/>
              <a:t>Changes in taxes or subsidies</a:t>
            </a:r>
          </a:p>
          <a:p>
            <a:pPr marL="114300" indent="0">
              <a:buFont typeface="Arial" charset="0"/>
              <a:buNone/>
              <a:defRPr/>
            </a:pPr>
            <a:endParaRPr lang="en-US" dirty="0"/>
          </a:p>
        </p:txBody>
      </p:sp>
      <p:sp>
        <p:nvSpPr>
          <p:cNvPr id="12293" name="Text Placeholder 5"/>
          <p:cNvSpPr>
            <a:spLocks noGrp="1"/>
          </p:cNvSpPr>
          <p:nvPr>
            <p:ph type="body" sz="quarter" idx="3"/>
          </p:nvPr>
        </p:nvSpPr>
        <p:spPr/>
        <p:txBody>
          <a:bodyPr/>
          <a:lstStyle/>
          <a:p>
            <a:r>
              <a:rPr lang="en-US" altLang="en-US" smtClean="0"/>
              <a:t>Demand</a:t>
            </a:r>
          </a:p>
        </p:txBody>
      </p:sp>
      <p:sp>
        <p:nvSpPr>
          <p:cNvPr id="12294" name="Content Placeholder 6"/>
          <p:cNvSpPr>
            <a:spLocks noGrp="1"/>
          </p:cNvSpPr>
          <p:nvPr>
            <p:ph sz="quarter" idx="4"/>
          </p:nvPr>
        </p:nvSpPr>
        <p:spPr>
          <a:xfrm>
            <a:off x="4645025" y="2438400"/>
            <a:ext cx="4041775" cy="3687763"/>
          </a:xfrm>
        </p:spPr>
        <p:txBody>
          <a:bodyPr/>
          <a:lstStyle/>
          <a:p>
            <a:r>
              <a:rPr lang="en-US" altLang="en-US" smtClean="0"/>
              <a:t>Changes in the number of consumers</a:t>
            </a:r>
          </a:p>
          <a:p>
            <a:r>
              <a:rPr lang="en-US" altLang="en-US" smtClean="0"/>
              <a:t>Changes in substitutes</a:t>
            </a:r>
          </a:p>
          <a:p>
            <a:r>
              <a:rPr lang="en-US" altLang="en-US" smtClean="0"/>
              <a:t>Changes in complements</a:t>
            </a:r>
          </a:p>
          <a:p>
            <a:r>
              <a:rPr lang="en-US" altLang="en-US" smtClean="0"/>
              <a:t>Changes in consumers’ income, taste or expectation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Economic indicators</a:t>
            </a:r>
            <a:endParaRPr lang="en-US" dirty="0"/>
          </a:p>
        </p:txBody>
      </p:sp>
      <p:sp>
        <p:nvSpPr>
          <p:cNvPr id="13315" name="Content Placeholder 2"/>
          <p:cNvSpPr>
            <a:spLocks noGrp="1"/>
          </p:cNvSpPr>
          <p:nvPr>
            <p:ph idx="1"/>
          </p:nvPr>
        </p:nvSpPr>
        <p:spPr/>
        <p:txBody>
          <a:bodyPr/>
          <a:lstStyle/>
          <a:p>
            <a:r>
              <a:rPr lang="en-US" altLang="en-US" smtClean="0"/>
              <a:t>Supply and Demand</a:t>
            </a:r>
          </a:p>
          <a:p>
            <a:r>
              <a:rPr lang="en-US" altLang="en-US" smtClean="0"/>
              <a:t>GDP – Gross Domestic Product</a:t>
            </a:r>
          </a:p>
          <a:p>
            <a:r>
              <a:rPr lang="en-US" altLang="en-US" smtClean="0"/>
              <a:t>Consumer Price Index</a:t>
            </a:r>
          </a:p>
          <a:p>
            <a:r>
              <a:rPr lang="en-US" altLang="en-US" smtClean="0"/>
              <a:t>Housing Prices</a:t>
            </a:r>
          </a:p>
          <a:p>
            <a:r>
              <a:rPr lang="en-US" altLang="en-US" smtClean="0"/>
              <a:t>Federal Debt</a:t>
            </a:r>
          </a:p>
          <a:p>
            <a:r>
              <a:rPr lang="en-US" altLang="en-US" smtClean="0"/>
              <a:t>Stock Market…</a:t>
            </a:r>
          </a:p>
          <a:p>
            <a:r>
              <a:rPr lang="en-US" altLang="en-US" smtClean="0"/>
              <a:t>Inflation</a:t>
            </a:r>
          </a:p>
          <a:p>
            <a:r>
              <a:rPr lang="en-US" altLang="en-US" smtClean="0"/>
              <a:t>Business Cycle</a:t>
            </a:r>
          </a:p>
          <a:p>
            <a:r>
              <a:rPr lang="en-US" altLang="en-US" smtClean="0"/>
              <a:t>Unemployment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Barbour_6e_Figure 18.1.jpg"/>
          <p:cNvPicPr>
            <a:picLocks noGrp="1" noChangeAspect="1"/>
          </p:cNvPicPr>
          <p:nvPr isPhoto="1"/>
        </p:nvPicPr>
        <p:blipFill>
          <a:blip r:embed="rId2"/>
          <a:srcRect/>
          <a:stretch>
            <a:fillRect/>
          </a:stretch>
        </p:blipFill>
        <p:spPr bwMode="auto">
          <a:xfrm>
            <a:off x="0" y="17463"/>
            <a:ext cx="9144000" cy="682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Economic indicators</a:t>
            </a:r>
            <a:endParaRPr lang="en-US" dirty="0"/>
          </a:p>
        </p:txBody>
      </p:sp>
      <p:sp>
        <p:nvSpPr>
          <p:cNvPr id="15363" name="Content Placeholder 2"/>
          <p:cNvSpPr>
            <a:spLocks noGrp="1"/>
          </p:cNvSpPr>
          <p:nvPr>
            <p:ph idx="1"/>
          </p:nvPr>
        </p:nvSpPr>
        <p:spPr/>
        <p:txBody>
          <a:bodyPr/>
          <a:lstStyle/>
          <a:p>
            <a:r>
              <a:rPr lang="en-US" altLang="en-US" smtClean="0"/>
              <a:t>Supply and Demand</a:t>
            </a:r>
          </a:p>
          <a:p>
            <a:r>
              <a:rPr lang="en-US" altLang="en-US" smtClean="0"/>
              <a:t>GDP – Gross Domestic Product…</a:t>
            </a:r>
          </a:p>
          <a:p>
            <a:r>
              <a:rPr lang="en-US" altLang="en-US" smtClean="0"/>
              <a:t>Consumer Price Index</a:t>
            </a:r>
          </a:p>
          <a:p>
            <a:r>
              <a:rPr lang="en-US" altLang="en-US" smtClean="0"/>
              <a:t>Housing Prices</a:t>
            </a:r>
          </a:p>
          <a:p>
            <a:r>
              <a:rPr lang="en-US" altLang="en-US" smtClean="0"/>
              <a:t>Federal Debt</a:t>
            </a:r>
          </a:p>
          <a:p>
            <a:r>
              <a:rPr lang="en-US" altLang="en-US" smtClean="0"/>
              <a:t>Stock Market…</a:t>
            </a:r>
          </a:p>
          <a:p>
            <a:r>
              <a:rPr lang="en-US" altLang="en-US" smtClean="0"/>
              <a:t>Inflation</a:t>
            </a:r>
          </a:p>
          <a:p>
            <a:r>
              <a:rPr lang="en-US" altLang="en-US" smtClean="0"/>
              <a:t>Business Cycle</a:t>
            </a:r>
          </a:p>
          <a:p>
            <a:r>
              <a:rPr lang="en-US" altLang="en-US" smtClean="0"/>
              <a:t>Unemployment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285750" y="228600"/>
            <a:ext cx="184150" cy="915988"/>
          </a:xfrm>
          <a:prstGeom prst="rect">
            <a:avLst/>
          </a:prstGeom>
          <a:noFill/>
          <a:ln w="9525">
            <a:noFill/>
            <a:miter lim="800000"/>
            <a:headEnd/>
            <a:tailEnd/>
          </a:ln>
          <a:effectLst/>
        </p:spPr>
        <p:txBody>
          <a:bodyPr wrap="none" anchor="ctr">
            <a:spAutoFit/>
          </a:bodyPr>
          <a:lstStyle/>
          <a:p>
            <a:r>
              <a:rPr lang="en-US" altLang="en-US"/>
              <a:t/>
            </a:r>
            <a:br>
              <a:rPr lang="en-US" altLang="en-US"/>
            </a:br>
            <a:endParaRPr lang="en-US" altLang="en-US"/>
          </a:p>
          <a:p>
            <a:pPr eaLnBrk="0" hangingPunct="0"/>
            <a:endParaRPr lang="en-US" altLang="en-US"/>
          </a:p>
        </p:txBody>
      </p:sp>
      <p:pic>
        <p:nvPicPr>
          <p:cNvPr id="16387" name="Picture 8" descr="1928"/>
          <p:cNvPicPr>
            <a:picLocks noChangeAspect="1" noChangeArrowheads="1"/>
          </p:cNvPicPr>
          <p:nvPr/>
        </p:nvPicPr>
        <p:blipFill>
          <a:blip r:embed="rId2"/>
          <a:srcRect/>
          <a:stretch>
            <a:fillRect/>
          </a:stretch>
        </p:blipFill>
        <p:spPr bwMode="auto">
          <a:xfrm>
            <a:off x="1600200" y="1676400"/>
            <a:ext cx="5715000" cy="3676650"/>
          </a:xfrm>
          <a:prstGeom prst="rect">
            <a:avLst/>
          </a:prstGeom>
          <a:noFill/>
          <a:ln w="9525">
            <a:noFill/>
            <a:miter lim="800000"/>
            <a:headEnd/>
            <a:tailEnd/>
          </a:ln>
        </p:spPr>
      </p:pic>
      <p:sp>
        <p:nvSpPr>
          <p:cNvPr id="19465" name="Rectangle 9"/>
          <p:cNvSpPr>
            <a:spLocks noGrp="1" noChangeArrowheads="1"/>
          </p:cNvSpPr>
          <p:nvPr>
            <p:ph type="title"/>
          </p:nvPr>
        </p:nvSpPr>
        <p:spPr/>
        <p:txBody>
          <a:bodyPr/>
          <a:lstStyle/>
          <a:p>
            <a:pPr>
              <a:defRPr/>
            </a:pPr>
            <a:r>
              <a:rPr lang="en-US" altLang="en-US" dirty="0" smtClean="0">
                <a:solidFill>
                  <a:schemeClr val="accent1">
                    <a:lumMod val="75000"/>
                  </a:schemeClr>
                </a:solidFill>
              </a:rPr>
              <a:t>Election of 1928 </a:t>
            </a:r>
            <a:r>
              <a:rPr lang="en-US" altLang="en-US" dirty="0">
                <a:solidFill>
                  <a:schemeClr val="accent1">
                    <a:lumMod val="75000"/>
                  </a:schemeClr>
                </a:solidFill>
              </a:rPr>
              <a:t>Results…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2038</TotalTime>
  <Words>3722</Words>
  <Application>Microsoft Office PowerPoint</Application>
  <PresentationFormat>On-screen Show (4:3)</PresentationFormat>
  <Paragraphs>470</Paragraphs>
  <Slides>47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Book Antiqua</vt:lpstr>
      <vt:lpstr>Century Gothic</vt:lpstr>
      <vt:lpstr>Garamond</vt:lpstr>
      <vt:lpstr>Times New Roman</vt:lpstr>
      <vt:lpstr>Apothecary</vt:lpstr>
      <vt:lpstr>Domestic Policy</vt:lpstr>
      <vt:lpstr>A beginner’s guide to understanding the economy</vt:lpstr>
      <vt:lpstr>A beginner’s guide to understanding the economy</vt:lpstr>
      <vt:lpstr>A beginner’s guide to understanding the economy</vt:lpstr>
      <vt:lpstr>Factors that impact supply and demand</vt:lpstr>
      <vt:lpstr>Economic indicators</vt:lpstr>
      <vt:lpstr>PowerPoint Presentation</vt:lpstr>
      <vt:lpstr>Economic indicators</vt:lpstr>
      <vt:lpstr>Election of 1928 Results…</vt:lpstr>
      <vt:lpstr>Causes of the Great Depression</vt:lpstr>
      <vt:lpstr>Election of 1932 Results…</vt:lpstr>
      <vt:lpstr>Economic indicators</vt:lpstr>
      <vt:lpstr>A beginner’s guide to understanding the economy</vt:lpstr>
      <vt:lpstr>A beginner’s guide to understanding the economy, cont’d.</vt:lpstr>
      <vt:lpstr>Fiscal vs. monetary policy</vt:lpstr>
      <vt:lpstr>Fiscal Policy</vt:lpstr>
      <vt:lpstr>Fiscal policy</vt:lpstr>
      <vt:lpstr>Fiscal Policy</vt:lpstr>
      <vt:lpstr>History of the budget process</vt:lpstr>
      <vt:lpstr>PowerPoint Presentation</vt:lpstr>
      <vt:lpstr>Debt</vt:lpstr>
      <vt:lpstr>Tax policy</vt:lpstr>
      <vt:lpstr>PowerPoint Presentation</vt:lpstr>
      <vt:lpstr>Reforming the tax code</vt:lpstr>
      <vt:lpstr>Reforming the tax code, cont’d.</vt:lpstr>
      <vt:lpstr>monetary policy</vt:lpstr>
      <vt:lpstr>The Federal Reserve System</vt:lpstr>
      <vt:lpstr>Functions of the “fed”</vt:lpstr>
      <vt:lpstr>Tools of monetary Policy</vt:lpstr>
      <vt:lpstr>Economic regulatory policy</vt:lpstr>
      <vt:lpstr>Regulating business</vt:lpstr>
      <vt:lpstr>Regulating labor</vt:lpstr>
      <vt:lpstr>Regulating labor, cont’d.</vt:lpstr>
      <vt:lpstr>PowerPoint Presentation</vt:lpstr>
      <vt:lpstr>Regulating trade</vt:lpstr>
      <vt:lpstr>PowerPoint Presentation</vt:lpstr>
      <vt:lpstr>Health Policy</vt:lpstr>
      <vt:lpstr>Health policy</vt:lpstr>
      <vt:lpstr>Health Policy</vt:lpstr>
      <vt:lpstr>Education policy</vt:lpstr>
      <vt:lpstr>Education policy</vt:lpstr>
      <vt:lpstr>Education policy</vt:lpstr>
      <vt:lpstr>social welfare policy</vt:lpstr>
      <vt:lpstr>Social Welfare (Today) </vt:lpstr>
      <vt:lpstr>Unemployment Rates (by state)</vt:lpstr>
      <vt:lpstr>Social Welfare (Today) </vt:lpstr>
      <vt:lpstr>Ongoing Challenges in Social  and Economic Policy Making</vt:lpstr>
    </vt:vector>
  </TitlesOfParts>
  <Company>NIU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Policy</dc:title>
  <dc:creator>ti0mjs1</dc:creator>
  <cp:lastModifiedBy>Brian O'Keefe</cp:lastModifiedBy>
  <cp:revision>81</cp:revision>
  <dcterms:created xsi:type="dcterms:W3CDTF">2005-09-26T20:56:11Z</dcterms:created>
  <dcterms:modified xsi:type="dcterms:W3CDTF">2020-04-07T14:39:30Z</dcterms:modified>
</cp:coreProperties>
</file>